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3"/>
  </p:notesMasterIdLst>
  <p:sldIdLst>
    <p:sldId id="256" r:id="rId2"/>
    <p:sldId id="297" r:id="rId3"/>
    <p:sldId id="300" r:id="rId4"/>
    <p:sldId id="301" r:id="rId5"/>
    <p:sldId id="260" r:id="rId6"/>
    <p:sldId id="298" r:id="rId7"/>
    <p:sldId id="299" r:id="rId8"/>
    <p:sldId id="305" r:id="rId9"/>
    <p:sldId id="306" r:id="rId10"/>
    <p:sldId id="302" r:id="rId11"/>
    <p:sldId id="303" r:id="rId12"/>
  </p:sldIdLst>
  <p:sldSz cx="9144000" cy="5143500" type="screen16x9"/>
  <p:notesSz cx="6858000" cy="9144000"/>
  <p:embeddedFontLst>
    <p:embeddedFont>
      <p:font typeface="Bree Serif" panose="020B0604020202020204" charset="0"/>
      <p:regular r:id="rId14"/>
    </p:embeddedFont>
    <p:embeddedFont>
      <p:font typeface="Raleway" pitchFamily="2"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F17D4D-BF2C-40FC-90FD-9EA32E76B6B1}">
  <a:tblStyle styleId="{92F17D4D-BF2C-40FC-90FD-9EA32E76B6B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712B3C4-0713-4660-826D-DF90897F280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0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565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4206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06150" y="234050"/>
            <a:ext cx="8731800" cy="4675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25" y="1092125"/>
            <a:ext cx="5094300" cy="22713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469450"/>
            <a:ext cx="4083600" cy="475800"/>
          </a:xfrm>
          <a:prstGeom prst="rect">
            <a:avLst/>
          </a:prstGeom>
          <a:solidFill>
            <a:schemeClr val="dk1"/>
          </a:solid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lt1"/>
                </a:solidFill>
                <a:latin typeface="Raleway"/>
                <a:ea typeface="Raleway"/>
                <a:cs typeface="Raleway"/>
                <a:sym typeface="Raleway"/>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206150" y="234050"/>
            <a:ext cx="8731800" cy="4675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5764075" y="2565350"/>
            <a:ext cx="26667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41975" y="1736463"/>
            <a:ext cx="1288800" cy="841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p:nvPr/>
        </p:nvSpPr>
        <p:spPr>
          <a:xfrm>
            <a:off x="206150" y="234050"/>
            <a:ext cx="8731800" cy="4675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txBox="1">
            <a:spLocks noGrp="1"/>
          </p:cNvSpPr>
          <p:nvPr>
            <p:ph type="title"/>
          </p:nvPr>
        </p:nvSpPr>
        <p:spPr>
          <a:xfrm>
            <a:off x="713225" y="1099088"/>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 name="Google Shape;54;p7"/>
          <p:cNvSpPr txBox="1">
            <a:spLocks noGrp="1"/>
          </p:cNvSpPr>
          <p:nvPr>
            <p:ph type="subTitle" idx="1"/>
          </p:nvPr>
        </p:nvSpPr>
        <p:spPr>
          <a:xfrm>
            <a:off x="713225" y="1887763"/>
            <a:ext cx="4294800" cy="267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55" name="Google Shape;55;p7"/>
          <p:cNvSpPr>
            <a:spLocks noGrp="1"/>
          </p:cNvSpPr>
          <p:nvPr>
            <p:ph type="pic" idx="2"/>
          </p:nvPr>
        </p:nvSpPr>
        <p:spPr>
          <a:xfrm>
            <a:off x="5617150" y="234050"/>
            <a:ext cx="3320700" cy="46755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p:nvPr/>
        </p:nvSpPr>
        <p:spPr>
          <a:xfrm>
            <a:off x="206150" y="234050"/>
            <a:ext cx="8731800" cy="4675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206150" y="234050"/>
            <a:ext cx="8731800" cy="4675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2" name="Google Shape;62;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68"/>
        <p:cNvGrpSpPr/>
        <p:nvPr/>
      </p:nvGrpSpPr>
      <p:grpSpPr>
        <a:xfrm>
          <a:off x="0" y="0"/>
          <a:ext cx="0" cy="0"/>
          <a:chOff x="0" y="0"/>
          <a:chExt cx="0" cy="0"/>
        </a:xfrm>
      </p:grpSpPr>
      <p:sp>
        <p:nvSpPr>
          <p:cNvPr id="269" name="Google Shape;269;p23"/>
          <p:cNvSpPr/>
          <p:nvPr/>
        </p:nvSpPr>
        <p:spPr>
          <a:xfrm>
            <a:off x="206150" y="234050"/>
            <a:ext cx="8731800" cy="4675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3"/>
          <p:cNvGrpSpPr/>
          <p:nvPr/>
        </p:nvGrpSpPr>
        <p:grpSpPr>
          <a:xfrm rot="10800000" flipH="1">
            <a:off x="-153346" y="-1"/>
            <a:ext cx="725172" cy="1433836"/>
            <a:chOff x="6747750" y="4806050"/>
            <a:chExt cx="1178375" cy="2329925"/>
          </a:xfrm>
        </p:grpSpPr>
        <p:sp>
          <p:nvSpPr>
            <p:cNvPr id="271" name="Google Shape;271;p23"/>
            <p:cNvSpPr/>
            <p:nvPr/>
          </p:nvSpPr>
          <p:spPr>
            <a:xfrm>
              <a:off x="7022800" y="5882275"/>
              <a:ext cx="643125" cy="712150"/>
            </a:xfrm>
            <a:custGeom>
              <a:avLst/>
              <a:gdLst/>
              <a:ahLst/>
              <a:cxnLst/>
              <a:rect l="l" t="t" r="r" b="b"/>
              <a:pathLst>
                <a:path w="25725" h="28486" extrusionOk="0">
                  <a:moveTo>
                    <a:pt x="5045" y="0"/>
                  </a:moveTo>
                  <a:lnTo>
                    <a:pt x="5045" y="8400"/>
                  </a:lnTo>
                  <a:cubicBezTo>
                    <a:pt x="5045" y="13718"/>
                    <a:pt x="4132" y="19014"/>
                    <a:pt x="2192" y="23967"/>
                  </a:cubicBezTo>
                  <a:cubicBezTo>
                    <a:pt x="1553" y="25564"/>
                    <a:pt x="822" y="27139"/>
                    <a:pt x="0" y="28486"/>
                  </a:cubicBezTo>
                  <a:lnTo>
                    <a:pt x="25725" y="28486"/>
                  </a:lnTo>
                  <a:cubicBezTo>
                    <a:pt x="24903" y="27139"/>
                    <a:pt x="24172" y="25564"/>
                    <a:pt x="23533" y="23967"/>
                  </a:cubicBezTo>
                  <a:cubicBezTo>
                    <a:pt x="21593" y="19014"/>
                    <a:pt x="20657" y="13718"/>
                    <a:pt x="20657" y="8400"/>
                  </a:cubicBezTo>
                  <a:lnTo>
                    <a:pt x="2065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7040500" y="4922450"/>
              <a:ext cx="596900" cy="829725"/>
            </a:xfrm>
            <a:custGeom>
              <a:avLst/>
              <a:gdLst/>
              <a:ahLst/>
              <a:cxnLst/>
              <a:rect l="l" t="t" r="r" b="b"/>
              <a:pathLst>
                <a:path w="23876" h="33189" extrusionOk="0">
                  <a:moveTo>
                    <a:pt x="11938" y="1"/>
                  </a:moveTo>
                  <a:cubicBezTo>
                    <a:pt x="5341" y="1"/>
                    <a:pt x="0" y="7419"/>
                    <a:pt x="0" y="16595"/>
                  </a:cubicBezTo>
                  <a:cubicBezTo>
                    <a:pt x="0" y="25748"/>
                    <a:pt x="5341" y="33189"/>
                    <a:pt x="11938" y="33189"/>
                  </a:cubicBezTo>
                  <a:cubicBezTo>
                    <a:pt x="18534" y="33189"/>
                    <a:pt x="23875" y="25748"/>
                    <a:pt x="23875" y="16595"/>
                  </a:cubicBezTo>
                  <a:cubicBezTo>
                    <a:pt x="23875" y="7419"/>
                    <a:pt x="18534" y="1"/>
                    <a:pt x="119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7136925" y="4957850"/>
              <a:ext cx="323575" cy="336250"/>
            </a:xfrm>
            <a:custGeom>
              <a:avLst/>
              <a:gdLst/>
              <a:ahLst/>
              <a:cxnLst/>
              <a:rect l="l" t="t" r="r" b="b"/>
              <a:pathLst>
                <a:path w="12943" h="13450" extrusionOk="0">
                  <a:moveTo>
                    <a:pt x="3242" y="0"/>
                  </a:moveTo>
                  <a:cubicBezTo>
                    <a:pt x="2055" y="753"/>
                    <a:pt x="959" y="1758"/>
                    <a:pt x="1" y="2967"/>
                  </a:cubicBezTo>
                  <a:lnTo>
                    <a:pt x="8880" y="12737"/>
                  </a:lnTo>
                  <a:cubicBezTo>
                    <a:pt x="9315" y="13208"/>
                    <a:pt x="9911" y="13449"/>
                    <a:pt x="10507" y="13449"/>
                  </a:cubicBezTo>
                  <a:cubicBezTo>
                    <a:pt x="11036" y="13449"/>
                    <a:pt x="11565" y="13260"/>
                    <a:pt x="11984" y="12874"/>
                  </a:cubicBezTo>
                  <a:cubicBezTo>
                    <a:pt x="12874" y="12052"/>
                    <a:pt x="12942" y="10660"/>
                    <a:pt x="12121" y="9769"/>
                  </a:cubicBezTo>
                  <a:lnTo>
                    <a:pt x="324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7120375" y="5629475"/>
              <a:ext cx="433700" cy="111875"/>
            </a:xfrm>
            <a:custGeom>
              <a:avLst/>
              <a:gdLst/>
              <a:ahLst/>
              <a:cxnLst/>
              <a:rect l="l" t="t" r="r" b="b"/>
              <a:pathLst>
                <a:path w="17348" h="4475" extrusionOk="0">
                  <a:moveTo>
                    <a:pt x="1" y="0"/>
                  </a:moveTo>
                  <a:lnTo>
                    <a:pt x="1" y="4474"/>
                  </a:lnTo>
                  <a:lnTo>
                    <a:pt x="17348" y="4474"/>
                  </a:lnTo>
                  <a:lnTo>
                    <a:pt x="1734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7023950" y="5733900"/>
              <a:ext cx="626000" cy="56525"/>
            </a:xfrm>
            <a:custGeom>
              <a:avLst/>
              <a:gdLst/>
              <a:ahLst/>
              <a:cxnLst/>
              <a:rect l="l" t="t" r="r" b="b"/>
              <a:pathLst>
                <a:path w="25040" h="2261" extrusionOk="0">
                  <a:moveTo>
                    <a:pt x="1598" y="1"/>
                  </a:moveTo>
                  <a:cubicBezTo>
                    <a:pt x="708" y="1"/>
                    <a:pt x="0" y="708"/>
                    <a:pt x="0" y="1598"/>
                  </a:cubicBezTo>
                  <a:lnTo>
                    <a:pt x="0" y="2260"/>
                  </a:lnTo>
                  <a:lnTo>
                    <a:pt x="25040" y="2260"/>
                  </a:lnTo>
                  <a:lnTo>
                    <a:pt x="25040" y="1598"/>
                  </a:lnTo>
                  <a:cubicBezTo>
                    <a:pt x="25040" y="708"/>
                    <a:pt x="24332" y="1"/>
                    <a:pt x="2346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6959450" y="5786400"/>
              <a:ext cx="755550" cy="115300"/>
            </a:xfrm>
            <a:custGeom>
              <a:avLst/>
              <a:gdLst/>
              <a:ahLst/>
              <a:cxnLst/>
              <a:rect l="l" t="t" r="r" b="b"/>
              <a:pathLst>
                <a:path w="30222" h="4612" extrusionOk="0">
                  <a:moveTo>
                    <a:pt x="937" y="0"/>
                  </a:moveTo>
                  <a:cubicBezTo>
                    <a:pt x="412" y="0"/>
                    <a:pt x="1" y="411"/>
                    <a:pt x="1" y="936"/>
                  </a:cubicBezTo>
                  <a:lnTo>
                    <a:pt x="1" y="3675"/>
                  </a:lnTo>
                  <a:cubicBezTo>
                    <a:pt x="1" y="4200"/>
                    <a:pt x="412" y="4611"/>
                    <a:pt x="937" y="4611"/>
                  </a:cubicBezTo>
                  <a:lnTo>
                    <a:pt x="29286" y="4611"/>
                  </a:lnTo>
                  <a:cubicBezTo>
                    <a:pt x="29788" y="4611"/>
                    <a:pt x="30222" y="4200"/>
                    <a:pt x="30222" y="3675"/>
                  </a:cubicBezTo>
                  <a:lnTo>
                    <a:pt x="30222" y="936"/>
                  </a:lnTo>
                  <a:cubicBezTo>
                    <a:pt x="30222" y="411"/>
                    <a:pt x="29788" y="0"/>
                    <a:pt x="2928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6747750" y="7020675"/>
              <a:ext cx="1178375" cy="115300"/>
            </a:xfrm>
            <a:custGeom>
              <a:avLst/>
              <a:gdLst/>
              <a:ahLst/>
              <a:cxnLst/>
              <a:rect l="l" t="t" r="r" b="b"/>
              <a:pathLst>
                <a:path w="47135" h="4612" extrusionOk="0">
                  <a:moveTo>
                    <a:pt x="549" y="0"/>
                  </a:moveTo>
                  <a:cubicBezTo>
                    <a:pt x="252" y="0"/>
                    <a:pt x="1" y="252"/>
                    <a:pt x="1" y="525"/>
                  </a:cubicBezTo>
                  <a:lnTo>
                    <a:pt x="1" y="4086"/>
                  </a:lnTo>
                  <a:cubicBezTo>
                    <a:pt x="1" y="4383"/>
                    <a:pt x="252" y="4611"/>
                    <a:pt x="549" y="4611"/>
                  </a:cubicBezTo>
                  <a:lnTo>
                    <a:pt x="46610" y="4611"/>
                  </a:lnTo>
                  <a:cubicBezTo>
                    <a:pt x="46884" y="4611"/>
                    <a:pt x="47135" y="4383"/>
                    <a:pt x="47135" y="4086"/>
                  </a:cubicBezTo>
                  <a:lnTo>
                    <a:pt x="47135" y="525"/>
                  </a:lnTo>
                  <a:cubicBezTo>
                    <a:pt x="47135" y="252"/>
                    <a:pt x="46884" y="0"/>
                    <a:pt x="4661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6776850" y="6666300"/>
              <a:ext cx="1127600" cy="354400"/>
            </a:xfrm>
            <a:custGeom>
              <a:avLst/>
              <a:gdLst/>
              <a:ahLst/>
              <a:cxnLst/>
              <a:rect l="l" t="t" r="r" b="b"/>
              <a:pathLst>
                <a:path w="45104" h="14176" extrusionOk="0">
                  <a:moveTo>
                    <a:pt x="9245" y="1"/>
                  </a:moveTo>
                  <a:lnTo>
                    <a:pt x="1736" y="6004"/>
                  </a:lnTo>
                  <a:cubicBezTo>
                    <a:pt x="640" y="6871"/>
                    <a:pt x="1" y="8195"/>
                    <a:pt x="1" y="9588"/>
                  </a:cubicBezTo>
                  <a:cubicBezTo>
                    <a:pt x="1" y="12121"/>
                    <a:pt x="2055" y="14175"/>
                    <a:pt x="4589" y="14175"/>
                  </a:cubicBezTo>
                  <a:lnTo>
                    <a:pt x="40516" y="14175"/>
                  </a:lnTo>
                  <a:cubicBezTo>
                    <a:pt x="43049" y="14175"/>
                    <a:pt x="45104" y="12121"/>
                    <a:pt x="45104" y="9588"/>
                  </a:cubicBezTo>
                  <a:cubicBezTo>
                    <a:pt x="45104" y="8195"/>
                    <a:pt x="44464" y="6871"/>
                    <a:pt x="43369" y="6004"/>
                  </a:cubicBezTo>
                  <a:lnTo>
                    <a:pt x="3585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6959450" y="6580150"/>
              <a:ext cx="755550" cy="115300"/>
            </a:xfrm>
            <a:custGeom>
              <a:avLst/>
              <a:gdLst/>
              <a:ahLst/>
              <a:cxnLst/>
              <a:rect l="l" t="t" r="r" b="b"/>
              <a:pathLst>
                <a:path w="30222" h="4612" extrusionOk="0">
                  <a:moveTo>
                    <a:pt x="937" y="0"/>
                  </a:moveTo>
                  <a:cubicBezTo>
                    <a:pt x="412" y="0"/>
                    <a:pt x="1" y="411"/>
                    <a:pt x="1" y="936"/>
                  </a:cubicBezTo>
                  <a:lnTo>
                    <a:pt x="1" y="3675"/>
                  </a:lnTo>
                  <a:cubicBezTo>
                    <a:pt x="1" y="4200"/>
                    <a:pt x="412" y="4611"/>
                    <a:pt x="937" y="4611"/>
                  </a:cubicBezTo>
                  <a:lnTo>
                    <a:pt x="29286" y="4611"/>
                  </a:lnTo>
                  <a:cubicBezTo>
                    <a:pt x="29788" y="4611"/>
                    <a:pt x="30222" y="4200"/>
                    <a:pt x="30222" y="3675"/>
                  </a:cubicBezTo>
                  <a:lnTo>
                    <a:pt x="30222" y="936"/>
                  </a:lnTo>
                  <a:cubicBezTo>
                    <a:pt x="30222" y="411"/>
                    <a:pt x="29788" y="0"/>
                    <a:pt x="2928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7283575" y="4806050"/>
              <a:ext cx="120425" cy="120425"/>
            </a:xfrm>
            <a:custGeom>
              <a:avLst/>
              <a:gdLst/>
              <a:ahLst/>
              <a:cxnLst/>
              <a:rect l="l" t="t" r="r" b="b"/>
              <a:pathLst>
                <a:path w="4817" h="4817" extrusionOk="0">
                  <a:moveTo>
                    <a:pt x="2397" y="1"/>
                  </a:moveTo>
                  <a:cubicBezTo>
                    <a:pt x="1073" y="1"/>
                    <a:pt x="1" y="1073"/>
                    <a:pt x="1" y="2397"/>
                  </a:cubicBezTo>
                  <a:cubicBezTo>
                    <a:pt x="1" y="3721"/>
                    <a:pt x="1073" y="4817"/>
                    <a:pt x="2397" y="4817"/>
                  </a:cubicBezTo>
                  <a:cubicBezTo>
                    <a:pt x="3744" y="4817"/>
                    <a:pt x="4817" y="3721"/>
                    <a:pt x="4817" y="2397"/>
                  </a:cubicBezTo>
                  <a:cubicBezTo>
                    <a:pt x="4817" y="1073"/>
                    <a:pt x="3744" y="1"/>
                    <a:pt x="239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23"/>
          <p:cNvGrpSpPr/>
          <p:nvPr/>
        </p:nvGrpSpPr>
        <p:grpSpPr>
          <a:xfrm flipH="1">
            <a:off x="8427250" y="3024449"/>
            <a:ext cx="1029662" cy="2119043"/>
            <a:chOff x="4990775" y="4079075"/>
            <a:chExt cx="1485375" cy="3056900"/>
          </a:xfrm>
        </p:grpSpPr>
        <p:sp>
          <p:nvSpPr>
            <p:cNvPr id="282" name="Google Shape;282;p23"/>
            <p:cNvSpPr/>
            <p:nvPr/>
          </p:nvSpPr>
          <p:spPr>
            <a:xfrm>
              <a:off x="5318325" y="5119900"/>
              <a:ext cx="881650" cy="1369550"/>
            </a:xfrm>
            <a:custGeom>
              <a:avLst/>
              <a:gdLst/>
              <a:ahLst/>
              <a:cxnLst/>
              <a:rect l="l" t="t" r="r" b="b"/>
              <a:pathLst>
                <a:path w="35266" h="54782" extrusionOk="0">
                  <a:moveTo>
                    <a:pt x="17644" y="1"/>
                  </a:moveTo>
                  <a:lnTo>
                    <a:pt x="7715" y="343"/>
                  </a:lnTo>
                  <a:cubicBezTo>
                    <a:pt x="7715" y="343"/>
                    <a:pt x="10568" y="21023"/>
                    <a:pt x="8400" y="32275"/>
                  </a:cubicBezTo>
                  <a:cubicBezTo>
                    <a:pt x="6209" y="43528"/>
                    <a:pt x="0" y="54781"/>
                    <a:pt x="0" y="54781"/>
                  </a:cubicBezTo>
                  <a:lnTo>
                    <a:pt x="35265" y="54781"/>
                  </a:lnTo>
                  <a:cubicBezTo>
                    <a:pt x="35265" y="54781"/>
                    <a:pt x="29057" y="43528"/>
                    <a:pt x="26866" y="32275"/>
                  </a:cubicBezTo>
                  <a:cubicBezTo>
                    <a:pt x="24697" y="21023"/>
                    <a:pt x="27550" y="343"/>
                    <a:pt x="27550" y="343"/>
                  </a:cubicBezTo>
                  <a:lnTo>
                    <a:pt x="17644"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4990775" y="6990425"/>
              <a:ext cx="1485375" cy="145550"/>
            </a:xfrm>
            <a:custGeom>
              <a:avLst/>
              <a:gdLst/>
              <a:ahLst/>
              <a:cxnLst/>
              <a:rect l="l" t="t" r="r" b="b"/>
              <a:pathLst>
                <a:path w="59415" h="5822" extrusionOk="0">
                  <a:moveTo>
                    <a:pt x="526" y="1"/>
                  </a:moveTo>
                  <a:cubicBezTo>
                    <a:pt x="229" y="1"/>
                    <a:pt x="1" y="252"/>
                    <a:pt x="1" y="549"/>
                  </a:cubicBezTo>
                  <a:lnTo>
                    <a:pt x="1" y="5296"/>
                  </a:lnTo>
                  <a:cubicBezTo>
                    <a:pt x="1" y="5593"/>
                    <a:pt x="229" y="5821"/>
                    <a:pt x="526" y="5821"/>
                  </a:cubicBezTo>
                  <a:lnTo>
                    <a:pt x="58890" y="5821"/>
                  </a:lnTo>
                  <a:cubicBezTo>
                    <a:pt x="59187" y="5821"/>
                    <a:pt x="59415" y="5593"/>
                    <a:pt x="59415" y="5296"/>
                  </a:cubicBezTo>
                  <a:lnTo>
                    <a:pt x="59415" y="549"/>
                  </a:lnTo>
                  <a:cubicBezTo>
                    <a:pt x="59415" y="252"/>
                    <a:pt x="59187" y="1"/>
                    <a:pt x="5889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5022150" y="6544200"/>
              <a:ext cx="1422625" cy="446250"/>
            </a:xfrm>
            <a:custGeom>
              <a:avLst/>
              <a:gdLst/>
              <a:ahLst/>
              <a:cxnLst/>
              <a:rect l="l" t="t" r="r" b="b"/>
              <a:pathLst>
                <a:path w="56905" h="17850" extrusionOk="0">
                  <a:moveTo>
                    <a:pt x="11688" y="0"/>
                  </a:moveTo>
                  <a:lnTo>
                    <a:pt x="2192" y="7556"/>
                  </a:lnTo>
                  <a:cubicBezTo>
                    <a:pt x="823" y="8651"/>
                    <a:pt x="1" y="10317"/>
                    <a:pt x="1" y="12075"/>
                  </a:cubicBezTo>
                  <a:cubicBezTo>
                    <a:pt x="1" y="15270"/>
                    <a:pt x="2603" y="17850"/>
                    <a:pt x="5799" y="17850"/>
                  </a:cubicBezTo>
                  <a:lnTo>
                    <a:pt x="51107" y="17850"/>
                  </a:lnTo>
                  <a:cubicBezTo>
                    <a:pt x="54302" y="17850"/>
                    <a:pt x="56904" y="15270"/>
                    <a:pt x="56904" y="12075"/>
                  </a:cubicBezTo>
                  <a:cubicBezTo>
                    <a:pt x="56904" y="10317"/>
                    <a:pt x="56106" y="8651"/>
                    <a:pt x="54713" y="7556"/>
                  </a:cubicBezTo>
                  <a:lnTo>
                    <a:pt x="452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5257250" y="6434625"/>
              <a:ext cx="952425" cy="145550"/>
            </a:xfrm>
            <a:custGeom>
              <a:avLst/>
              <a:gdLst/>
              <a:ahLst/>
              <a:cxnLst/>
              <a:rect l="l" t="t" r="r" b="b"/>
              <a:pathLst>
                <a:path w="38097" h="5822" extrusionOk="0">
                  <a:moveTo>
                    <a:pt x="937" y="1"/>
                  </a:moveTo>
                  <a:cubicBezTo>
                    <a:pt x="412" y="1"/>
                    <a:pt x="1" y="435"/>
                    <a:pt x="1" y="937"/>
                  </a:cubicBezTo>
                  <a:lnTo>
                    <a:pt x="1" y="4886"/>
                  </a:lnTo>
                  <a:cubicBezTo>
                    <a:pt x="1" y="5411"/>
                    <a:pt x="412" y="5821"/>
                    <a:pt x="937" y="5821"/>
                  </a:cubicBezTo>
                  <a:lnTo>
                    <a:pt x="37161" y="5821"/>
                  </a:lnTo>
                  <a:cubicBezTo>
                    <a:pt x="37686" y="5821"/>
                    <a:pt x="38096" y="5411"/>
                    <a:pt x="38096" y="4886"/>
                  </a:cubicBezTo>
                  <a:lnTo>
                    <a:pt x="38096" y="937"/>
                  </a:lnTo>
                  <a:cubicBezTo>
                    <a:pt x="38096" y="435"/>
                    <a:pt x="37686" y="1"/>
                    <a:pt x="3716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5487800" y="4227425"/>
              <a:ext cx="508450" cy="513600"/>
            </a:xfrm>
            <a:custGeom>
              <a:avLst/>
              <a:gdLst/>
              <a:ahLst/>
              <a:cxnLst/>
              <a:rect l="l" t="t" r="r" b="b"/>
              <a:pathLst>
                <a:path w="20338" h="20544" extrusionOk="0">
                  <a:moveTo>
                    <a:pt x="10158" y="1"/>
                  </a:moveTo>
                  <a:cubicBezTo>
                    <a:pt x="4543" y="1"/>
                    <a:pt x="0" y="4612"/>
                    <a:pt x="0" y="10272"/>
                  </a:cubicBezTo>
                  <a:cubicBezTo>
                    <a:pt x="0" y="15956"/>
                    <a:pt x="4543" y="20544"/>
                    <a:pt x="10158" y="20544"/>
                  </a:cubicBezTo>
                  <a:cubicBezTo>
                    <a:pt x="15773" y="20544"/>
                    <a:pt x="20338" y="15956"/>
                    <a:pt x="20338" y="10272"/>
                  </a:cubicBezTo>
                  <a:cubicBezTo>
                    <a:pt x="20338" y="4612"/>
                    <a:pt x="15773" y="1"/>
                    <a:pt x="1015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5300625" y="4398250"/>
              <a:ext cx="882800" cy="594425"/>
            </a:xfrm>
            <a:custGeom>
              <a:avLst/>
              <a:gdLst/>
              <a:ahLst/>
              <a:cxnLst/>
              <a:rect l="l" t="t" r="r" b="b"/>
              <a:pathLst>
                <a:path w="35312" h="23777" extrusionOk="0">
                  <a:moveTo>
                    <a:pt x="5060" y="0"/>
                  </a:moveTo>
                  <a:cubicBezTo>
                    <a:pt x="4018" y="0"/>
                    <a:pt x="4018" y="1316"/>
                    <a:pt x="4018" y="1316"/>
                  </a:cubicBezTo>
                  <a:cubicBezTo>
                    <a:pt x="4018" y="1316"/>
                    <a:pt x="3047" y="889"/>
                    <a:pt x="2109" y="889"/>
                  </a:cubicBezTo>
                  <a:cubicBezTo>
                    <a:pt x="1729" y="889"/>
                    <a:pt x="1354" y="959"/>
                    <a:pt x="1051" y="1157"/>
                  </a:cubicBezTo>
                  <a:cubicBezTo>
                    <a:pt x="1" y="1819"/>
                    <a:pt x="3151" y="3006"/>
                    <a:pt x="5410" y="5516"/>
                  </a:cubicBezTo>
                  <a:cubicBezTo>
                    <a:pt x="7670" y="8027"/>
                    <a:pt x="8035" y="13071"/>
                    <a:pt x="8035" y="13071"/>
                  </a:cubicBezTo>
                  <a:lnTo>
                    <a:pt x="8035" y="23160"/>
                  </a:lnTo>
                  <a:lnTo>
                    <a:pt x="17188" y="23708"/>
                  </a:lnTo>
                  <a:lnTo>
                    <a:pt x="17188" y="23776"/>
                  </a:lnTo>
                  <a:lnTo>
                    <a:pt x="17645" y="23754"/>
                  </a:lnTo>
                  <a:lnTo>
                    <a:pt x="18101" y="23776"/>
                  </a:lnTo>
                  <a:lnTo>
                    <a:pt x="18101" y="23708"/>
                  </a:lnTo>
                  <a:lnTo>
                    <a:pt x="27277" y="23160"/>
                  </a:lnTo>
                  <a:lnTo>
                    <a:pt x="27277" y="13071"/>
                  </a:lnTo>
                  <a:cubicBezTo>
                    <a:pt x="27277" y="13071"/>
                    <a:pt x="27642" y="8027"/>
                    <a:pt x="29902" y="5516"/>
                  </a:cubicBezTo>
                  <a:cubicBezTo>
                    <a:pt x="32162" y="3006"/>
                    <a:pt x="35311" y="1819"/>
                    <a:pt x="34262" y="1157"/>
                  </a:cubicBezTo>
                  <a:cubicBezTo>
                    <a:pt x="33959" y="959"/>
                    <a:pt x="33584" y="889"/>
                    <a:pt x="33203" y="889"/>
                  </a:cubicBezTo>
                  <a:cubicBezTo>
                    <a:pt x="32265" y="889"/>
                    <a:pt x="31294" y="1316"/>
                    <a:pt x="31294" y="1316"/>
                  </a:cubicBezTo>
                  <a:cubicBezTo>
                    <a:pt x="31294" y="1316"/>
                    <a:pt x="31294" y="0"/>
                    <a:pt x="30252" y="0"/>
                  </a:cubicBezTo>
                  <a:cubicBezTo>
                    <a:pt x="30059" y="0"/>
                    <a:pt x="29831" y="45"/>
                    <a:pt x="29559" y="152"/>
                  </a:cubicBezTo>
                  <a:cubicBezTo>
                    <a:pt x="27802" y="814"/>
                    <a:pt x="27802" y="3508"/>
                    <a:pt x="23967" y="3667"/>
                  </a:cubicBezTo>
                  <a:cubicBezTo>
                    <a:pt x="23883" y="3671"/>
                    <a:pt x="23800" y="3673"/>
                    <a:pt x="23719" y="3673"/>
                  </a:cubicBezTo>
                  <a:cubicBezTo>
                    <a:pt x="20128" y="3673"/>
                    <a:pt x="19209" y="334"/>
                    <a:pt x="17978" y="334"/>
                  </a:cubicBezTo>
                  <a:cubicBezTo>
                    <a:pt x="17966" y="334"/>
                    <a:pt x="17954" y="334"/>
                    <a:pt x="17941" y="335"/>
                  </a:cubicBezTo>
                  <a:cubicBezTo>
                    <a:pt x="17827" y="335"/>
                    <a:pt x="17736" y="335"/>
                    <a:pt x="17645" y="358"/>
                  </a:cubicBezTo>
                  <a:cubicBezTo>
                    <a:pt x="17576" y="335"/>
                    <a:pt x="17462" y="335"/>
                    <a:pt x="17371" y="335"/>
                  </a:cubicBezTo>
                  <a:cubicBezTo>
                    <a:pt x="17359" y="334"/>
                    <a:pt x="17346" y="334"/>
                    <a:pt x="17334" y="334"/>
                  </a:cubicBezTo>
                  <a:cubicBezTo>
                    <a:pt x="16103" y="334"/>
                    <a:pt x="15184" y="3673"/>
                    <a:pt x="11593" y="3673"/>
                  </a:cubicBezTo>
                  <a:cubicBezTo>
                    <a:pt x="11512" y="3673"/>
                    <a:pt x="11429" y="3671"/>
                    <a:pt x="11345" y="3667"/>
                  </a:cubicBezTo>
                  <a:cubicBezTo>
                    <a:pt x="7510" y="3508"/>
                    <a:pt x="7510" y="814"/>
                    <a:pt x="5753" y="152"/>
                  </a:cubicBezTo>
                  <a:cubicBezTo>
                    <a:pt x="5482" y="45"/>
                    <a:pt x="5253" y="0"/>
                    <a:pt x="506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5418750" y="4943575"/>
              <a:ext cx="638575" cy="71350"/>
            </a:xfrm>
            <a:custGeom>
              <a:avLst/>
              <a:gdLst/>
              <a:ahLst/>
              <a:cxnLst/>
              <a:rect l="l" t="t" r="r" b="b"/>
              <a:pathLst>
                <a:path w="25543" h="2854" extrusionOk="0">
                  <a:moveTo>
                    <a:pt x="2009" y="1"/>
                  </a:moveTo>
                  <a:cubicBezTo>
                    <a:pt x="914" y="1"/>
                    <a:pt x="1" y="891"/>
                    <a:pt x="1" y="2009"/>
                  </a:cubicBezTo>
                  <a:lnTo>
                    <a:pt x="1" y="2854"/>
                  </a:lnTo>
                  <a:lnTo>
                    <a:pt x="25542" y="2854"/>
                  </a:lnTo>
                  <a:lnTo>
                    <a:pt x="25542" y="2009"/>
                  </a:lnTo>
                  <a:cubicBezTo>
                    <a:pt x="25542" y="891"/>
                    <a:pt x="24652" y="1"/>
                    <a:pt x="235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5354275" y="5003500"/>
              <a:ext cx="758400" cy="145525"/>
            </a:xfrm>
            <a:custGeom>
              <a:avLst/>
              <a:gdLst/>
              <a:ahLst/>
              <a:cxnLst/>
              <a:rect l="l" t="t" r="r" b="b"/>
              <a:pathLst>
                <a:path w="30336" h="5821" extrusionOk="0">
                  <a:moveTo>
                    <a:pt x="936" y="0"/>
                  </a:moveTo>
                  <a:cubicBezTo>
                    <a:pt x="434" y="0"/>
                    <a:pt x="0" y="411"/>
                    <a:pt x="0" y="936"/>
                  </a:cubicBezTo>
                  <a:lnTo>
                    <a:pt x="0" y="4885"/>
                  </a:lnTo>
                  <a:cubicBezTo>
                    <a:pt x="0" y="5410"/>
                    <a:pt x="434" y="5821"/>
                    <a:pt x="936" y="5821"/>
                  </a:cubicBezTo>
                  <a:lnTo>
                    <a:pt x="29399" y="5821"/>
                  </a:lnTo>
                  <a:cubicBezTo>
                    <a:pt x="29924" y="5821"/>
                    <a:pt x="30335" y="5410"/>
                    <a:pt x="30335" y="4885"/>
                  </a:cubicBezTo>
                  <a:lnTo>
                    <a:pt x="30335" y="936"/>
                  </a:lnTo>
                  <a:cubicBezTo>
                    <a:pt x="30335" y="411"/>
                    <a:pt x="29924" y="0"/>
                    <a:pt x="2939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5664700" y="4079075"/>
              <a:ext cx="152375" cy="151800"/>
            </a:xfrm>
            <a:custGeom>
              <a:avLst/>
              <a:gdLst/>
              <a:ahLst/>
              <a:cxnLst/>
              <a:rect l="l" t="t" r="r" b="b"/>
              <a:pathLst>
                <a:path w="6095" h="6072" extrusionOk="0">
                  <a:moveTo>
                    <a:pt x="3059" y="0"/>
                  </a:moveTo>
                  <a:cubicBezTo>
                    <a:pt x="1370" y="0"/>
                    <a:pt x="0" y="1370"/>
                    <a:pt x="0" y="3036"/>
                  </a:cubicBezTo>
                  <a:cubicBezTo>
                    <a:pt x="0" y="4725"/>
                    <a:pt x="1370" y="6072"/>
                    <a:pt x="3059" y="6072"/>
                  </a:cubicBezTo>
                  <a:cubicBezTo>
                    <a:pt x="4725" y="6072"/>
                    <a:pt x="6095" y="4725"/>
                    <a:pt x="6095" y="3036"/>
                  </a:cubicBezTo>
                  <a:cubicBezTo>
                    <a:pt x="6095" y="1370"/>
                    <a:pt x="4725" y="0"/>
                    <a:pt x="305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91"/>
        <p:cNvGrpSpPr/>
        <p:nvPr/>
      </p:nvGrpSpPr>
      <p:grpSpPr>
        <a:xfrm>
          <a:off x="0" y="0"/>
          <a:ext cx="0" cy="0"/>
          <a:chOff x="0" y="0"/>
          <a:chExt cx="0" cy="0"/>
        </a:xfrm>
      </p:grpSpPr>
      <p:sp>
        <p:nvSpPr>
          <p:cNvPr id="292" name="Google Shape;292;p24"/>
          <p:cNvSpPr/>
          <p:nvPr/>
        </p:nvSpPr>
        <p:spPr>
          <a:xfrm>
            <a:off x="206150" y="234050"/>
            <a:ext cx="8731800" cy="4675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24"/>
          <p:cNvGrpSpPr/>
          <p:nvPr/>
        </p:nvGrpSpPr>
        <p:grpSpPr>
          <a:xfrm rot="10800000" flipH="1">
            <a:off x="8543782" y="-35325"/>
            <a:ext cx="780993" cy="1369526"/>
            <a:chOff x="-171625" y="3600625"/>
            <a:chExt cx="780993" cy="1369526"/>
          </a:xfrm>
        </p:grpSpPr>
        <p:sp>
          <p:nvSpPr>
            <p:cNvPr id="294" name="Google Shape;294;p24"/>
            <p:cNvSpPr/>
            <p:nvPr/>
          </p:nvSpPr>
          <p:spPr>
            <a:xfrm>
              <a:off x="-13644" y="3600625"/>
              <a:ext cx="465031" cy="465031"/>
            </a:xfrm>
            <a:custGeom>
              <a:avLst/>
              <a:gdLst/>
              <a:ahLst/>
              <a:cxnLst/>
              <a:rect l="l" t="t" r="r" b="b"/>
              <a:pathLst>
                <a:path w="14244" h="14244" extrusionOk="0">
                  <a:moveTo>
                    <a:pt x="7122" y="1"/>
                  </a:moveTo>
                  <a:cubicBezTo>
                    <a:pt x="3173" y="1"/>
                    <a:pt x="0" y="3196"/>
                    <a:pt x="0" y="7122"/>
                  </a:cubicBezTo>
                  <a:cubicBezTo>
                    <a:pt x="0" y="11048"/>
                    <a:pt x="3173" y="14244"/>
                    <a:pt x="7122" y="14244"/>
                  </a:cubicBezTo>
                  <a:cubicBezTo>
                    <a:pt x="11048" y="14244"/>
                    <a:pt x="14243" y="11048"/>
                    <a:pt x="14243" y="7122"/>
                  </a:cubicBezTo>
                  <a:cubicBezTo>
                    <a:pt x="14243" y="3196"/>
                    <a:pt x="11048" y="1"/>
                    <a:pt x="712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a:off x="14661" y="4032093"/>
              <a:ext cx="407669" cy="140123"/>
            </a:xfrm>
            <a:custGeom>
              <a:avLst/>
              <a:gdLst/>
              <a:ahLst/>
              <a:cxnLst/>
              <a:rect l="l" t="t" r="r" b="b"/>
              <a:pathLst>
                <a:path w="12487" h="4292" extrusionOk="0">
                  <a:moveTo>
                    <a:pt x="2055" y="1"/>
                  </a:moveTo>
                  <a:cubicBezTo>
                    <a:pt x="914" y="1"/>
                    <a:pt x="1" y="914"/>
                    <a:pt x="1" y="2032"/>
                  </a:cubicBezTo>
                  <a:lnTo>
                    <a:pt x="1" y="2260"/>
                  </a:lnTo>
                  <a:cubicBezTo>
                    <a:pt x="1" y="3379"/>
                    <a:pt x="914" y="4292"/>
                    <a:pt x="2055" y="4292"/>
                  </a:cubicBezTo>
                  <a:lnTo>
                    <a:pt x="10455" y="4292"/>
                  </a:lnTo>
                  <a:cubicBezTo>
                    <a:pt x="11573" y="4292"/>
                    <a:pt x="12486" y="3379"/>
                    <a:pt x="12486" y="2260"/>
                  </a:cubicBezTo>
                  <a:lnTo>
                    <a:pt x="12486" y="2032"/>
                  </a:lnTo>
                  <a:cubicBezTo>
                    <a:pt x="12486" y="914"/>
                    <a:pt x="11573" y="1"/>
                    <a:pt x="1045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4699" y="4172183"/>
              <a:ext cx="479918" cy="503033"/>
            </a:xfrm>
            <a:custGeom>
              <a:avLst/>
              <a:gdLst/>
              <a:ahLst/>
              <a:cxnLst/>
              <a:rect l="l" t="t" r="r" b="b"/>
              <a:pathLst>
                <a:path w="14700" h="15408" extrusionOk="0">
                  <a:moveTo>
                    <a:pt x="3310" y="1"/>
                  </a:moveTo>
                  <a:lnTo>
                    <a:pt x="0" y="13285"/>
                  </a:lnTo>
                  <a:lnTo>
                    <a:pt x="14700" y="15408"/>
                  </a:lnTo>
                  <a:cubicBezTo>
                    <a:pt x="14700" y="15408"/>
                    <a:pt x="10774" y="2238"/>
                    <a:pt x="1066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171625" y="4563396"/>
              <a:ext cx="780993" cy="406755"/>
            </a:xfrm>
            <a:custGeom>
              <a:avLst/>
              <a:gdLst/>
              <a:ahLst/>
              <a:cxnLst/>
              <a:rect l="l" t="t" r="r" b="b"/>
              <a:pathLst>
                <a:path w="23922" h="12459" extrusionOk="0">
                  <a:moveTo>
                    <a:pt x="4839" y="1"/>
                  </a:moveTo>
                  <a:lnTo>
                    <a:pt x="1302" y="2147"/>
                  </a:lnTo>
                  <a:lnTo>
                    <a:pt x="1302" y="7374"/>
                  </a:lnTo>
                  <a:cubicBezTo>
                    <a:pt x="571" y="7374"/>
                    <a:pt x="0" y="7944"/>
                    <a:pt x="0" y="8629"/>
                  </a:cubicBezTo>
                  <a:lnTo>
                    <a:pt x="0" y="11208"/>
                  </a:lnTo>
                  <a:cubicBezTo>
                    <a:pt x="4015" y="12030"/>
                    <a:pt x="8041" y="12458"/>
                    <a:pt x="12082" y="12458"/>
                  </a:cubicBezTo>
                  <a:cubicBezTo>
                    <a:pt x="16014" y="12458"/>
                    <a:pt x="19959" y="12052"/>
                    <a:pt x="23921" y="11208"/>
                  </a:cubicBezTo>
                  <a:lnTo>
                    <a:pt x="23921" y="8629"/>
                  </a:lnTo>
                  <a:cubicBezTo>
                    <a:pt x="23921" y="7944"/>
                    <a:pt x="23328" y="7374"/>
                    <a:pt x="22620" y="7374"/>
                  </a:cubicBezTo>
                  <a:lnTo>
                    <a:pt x="22620" y="2147"/>
                  </a:lnTo>
                  <a:lnTo>
                    <a:pt x="1908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129151" y="4804105"/>
              <a:ext cx="696045" cy="20144"/>
            </a:xfrm>
            <a:custGeom>
              <a:avLst/>
              <a:gdLst/>
              <a:ahLst/>
              <a:cxnLst/>
              <a:rect l="l" t="t" r="r" b="b"/>
              <a:pathLst>
                <a:path w="21320" h="617" extrusionOk="0">
                  <a:moveTo>
                    <a:pt x="1" y="1"/>
                  </a:moveTo>
                  <a:cubicBezTo>
                    <a:pt x="1" y="1"/>
                    <a:pt x="7715" y="594"/>
                    <a:pt x="10318" y="617"/>
                  </a:cubicBezTo>
                  <a:cubicBezTo>
                    <a:pt x="13057" y="617"/>
                    <a:pt x="21319" y="1"/>
                    <a:pt x="21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129151" y="4804105"/>
              <a:ext cx="696045" cy="20144"/>
            </a:xfrm>
            <a:custGeom>
              <a:avLst/>
              <a:gdLst/>
              <a:ahLst/>
              <a:cxnLst/>
              <a:rect l="l" t="t" r="r" b="b"/>
              <a:pathLst>
                <a:path w="21320" h="617" fill="none" extrusionOk="0">
                  <a:moveTo>
                    <a:pt x="1" y="1"/>
                  </a:moveTo>
                  <a:cubicBezTo>
                    <a:pt x="1" y="1"/>
                    <a:pt x="7715" y="594"/>
                    <a:pt x="10318" y="617"/>
                  </a:cubicBezTo>
                  <a:cubicBezTo>
                    <a:pt x="13057" y="617"/>
                    <a:pt x="21319" y="1"/>
                    <a:pt x="21319" y="1"/>
                  </a:cubicBez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24"/>
          <p:cNvGrpSpPr/>
          <p:nvPr/>
        </p:nvGrpSpPr>
        <p:grpSpPr>
          <a:xfrm flipH="1">
            <a:off x="-295950" y="3024449"/>
            <a:ext cx="1029662" cy="2119043"/>
            <a:chOff x="4990775" y="4079075"/>
            <a:chExt cx="1485375" cy="3056900"/>
          </a:xfrm>
        </p:grpSpPr>
        <p:sp>
          <p:nvSpPr>
            <p:cNvPr id="301" name="Google Shape;301;p24"/>
            <p:cNvSpPr/>
            <p:nvPr/>
          </p:nvSpPr>
          <p:spPr>
            <a:xfrm>
              <a:off x="5318325" y="5119900"/>
              <a:ext cx="881650" cy="1369550"/>
            </a:xfrm>
            <a:custGeom>
              <a:avLst/>
              <a:gdLst/>
              <a:ahLst/>
              <a:cxnLst/>
              <a:rect l="l" t="t" r="r" b="b"/>
              <a:pathLst>
                <a:path w="35266" h="54782" extrusionOk="0">
                  <a:moveTo>
                    <a:pt x="17644" y="1"/>
                  </a:moveTo>
                  <a:lnTo>
                    <a:pt x="7715" y="343"/>
                  </a:lnTo>
                  <a:cubicBezTo>
                    <a:pt x="7715" y="343"/>
                    <a:pt x="10568" y="21023"/>
                    <a:pt x="8400" y="32275"/>
                  </a:cubicBezTo>
                  <a:cubicBezTo>
                    <a:pt x="6209" y="43528"/>
                    <a:pt x="0" y="54781"/>
                    <a:pt x="0" y="54781"/>
                  </a:cubicBezTo>
                  <a:lnTo>
                    <a:pt x="35265" y="54781"/>
                  </a:lnTo>
                  <a:cubicBezTo>
                    <a:pt x="35265" y="54781"/>
                    <a:pt x="29057" y="43528"/>
                    <a:pt x="26866" y="32275"/>
                  </a:cubicBezTo>
                  <a:cubicBezTo>
                    <a:pt x="24697" y="21023"/>
                    <a:pt x="27550" y="343"/>
                    <a:pt x="27550" y="343"/>
                  </a:cubicBezTo>
                  <a:lnTo>
                    <a:pt x="17644"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4990775" y="6990425"/>
              <a:ext cx="1485375" cy="145550"/>
            </a:xfrm>
            <a:custGeom>
              <a:avLst/>
              <a:gdLst/>
              <a:ahLst/>
              <a:cxnLst/>
              <a:rect l="l" t="t" r="r" b="b"/>
              <a:pathLst>
                <a:path w="59415" h="5822" extrusionOk="0">
                  <a:moveTo>
                    <a:pt x="526" y="1"/>
                  </a:moveTo>
                  <a:cubicBezTo>
                    <a:pt x="229" y="1"/>
                    <a:pt x="1" y="252"/>
                    <a:pt x="1" y="549"/>
                  </a:cubicBezTo>
                  <a:lnTo>
                    <a:pt x="1" y="5296"/>
                  </a:lnTo>
                  <a:cubicBezTo>
                    <a:pt x="1" y="5593"/>
                    <a:pt x="229" y="5821"/>
                    <a:pt x="526" y="5821"/>
                  </a:cubicBezTo>
                  <a:lnTo>
                    <a:pt x="58890" y="5821"/>
                  </a:lnTo>
                  <a:cubicBezTo>
                    <a:pt x="59187" y="5821"/>
                    <a:pt x="59415" y="5593"/>
                    <a:pt x="59415" y="5296"/>
                  </a:cubicBezTo>
                  <a:lnTo>
                    <a:pt x="59415" y="549"/>
                  </a:lnTo>
                  <a:cubicBezTo>
                    <a:pt x="59415" y="252"/>
                    <a:pt x="59187" y="1"/>
                    <a:pt x="5889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5022150" y="6544200"/>
              <a:ext cx="1422625" cy="446250"/>
            </a:xfrm>
            <a:custGeom>
              <a:avLst/>
              <a:gdLst/>
              <a:ahLst/>
              <a:cxnLst/>
              <a:rect l="l" t="t" r="r" b="b"/>
              <a:pathLst>
                <a:path w="56905" h="17850" extrusionOk="0">
                  <a:moveTo>
                    <a:pt x="11688" y="0"/>
                  </a:moveTo>
                  <a:lnTo>
                    <a:pt x="2192" y="7556"/>
                  </a:lnTo>
                  <a:cubicBezTo>
                    <a:pt x="823" y="8651"/>
                    <a:pt x="1" y="10317"/>
                    <a:pt x="1" y="12075"/>
                  </a:cubicBezTo>
                  <a:cubicBezTo>
                    <a:pt x="1" y="15270"/>
                    <a:pt x="2603" y="17850"/>
                    <a:pt x="5799" y="17850"/>
                  </a:cubicBezTo>
                  <a:lnTo>
                    <a:pt x="51107" y="17850"/>
                  </a:lnTo>
                  <a:cubicBezTo>
                    <a:pt x="54302" y="17850"/>
                    <a:pt x="56904" y="15270"/>
                    <a:pt x="56904" y="12075"/>
                  </a:cubicBezTo>
                  <a:cubicBezTo>
                    <a:pt x="56904" y="10317"/>
                    <a:pt x="56106" y="8651"/>
                    <a:pt x="54713" y="7556"/>
                  </a:cubicBezTo>
                  <a:lnTo>
                    <a:pt x="452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5257250" y="6434625"/>
              <a:ext cx="952425" cy="145550"/>
            </a:xfrm>
            <a:custGeom>
              <a:avLst/>
              <a:gdLst/>
              <a:ahLst/>
              <a:cxnLst/>
              <a:rect l="l" t="t" r="r" b="b"/>
              <a:pathLst>
                <a:path w="38097" h="5822" extrusionOk="0">
                  <a:moveTo>
                    <a:pt x="937" y="1"/>
                  </a:moveTo>
                  <a:cubicBezTo>
                    <a:pt x="412" y="1"/>
                    <a:pt x="1" y="435"/>
                    <a:pt x="1" y="937"/>
                  </a:cubicBezTo>
                  <a:lnTo>
                    <a:pt x="1" y="4886"/>
                  </a:lnTo>
                  <a:cubicBezTo>
                    <a:pt x="1" y="5411"/>
                    <a:pt x="412" y="5821"/>
                    <a:pt x="937" y="5821"/>
                  </a:cubicBezTo>
                  <a:lnTo>
                    <a:pt x="37161" y="5821"/>
                  </a:lnTo>
                  <a:cubicBezTo>
                    <a:pt x="37686" y="5821"/>
                    <a:pt x="38096" y="5411"/>
                    <a:pt x="38096" y="4886"/>
                  </a:cubicBezTo>
                  <a:lnTo>
                    <a:pt x="38096" y="937"/>
                  </a:lnTo>
                  <a:cubicBezTo>
                    <a:pt x="38096" y="435"/>
                    <a:pt x="37686" y="1"/>
                    <a:pt x="3716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5487800" y="4227425"/>
              <a:ext cx="508450" cy="513600"/>
            </a:xfrm>
            <a:custGeom>
              <a:avLst/>
              <a:gdLst/>
              <a:ahLst/>
              <a:cxnLst/>
              <a:rect l="l" t="t" r="r" b="b"/>
              <a:pathLst>
                <a:path w="20338" h="20544" extrusionOk="0">
                  <a:moveTo>
                    <a:pt x="10158" y="1"/>
                  </a:moveTo>
                  <a:cubicBezTo>
                    <a:pt x="4543" y="1"/>
                    <a:pt x="0" y="4612"/>
                    <a:pt x="0" y="10272"/>
                  </a:cubicBezTo>
                  <a:cubicBezTo>
                    <a:pt x="0" y="15956"/>
                    <a:pt x="4543" y="20544"/>
                    <a:pt x="10158" y="20544"/>
                  </a:cubicBezTo>
                  <a:cubicBezTo>
                    <a:pt x="15773" y="20544"/>
                    <a:pt x="20338" y="15956"/>
                    <a:pt x="20338" y="10272"/>
                  </a:cubicBezTo>
                  <a:cubicBezTo>
                    <a:pt x="20338" y="4612"/>
                    <a:pt x="15773" y="1"/>
                    <a:pt x="1015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a:off x="5300625" y="4398250"/>
              <a:ext cx="882800" cy="594425"/>
            </a:xfrm>
            <a:custGeom>
              <a:avLst/>
              <a:gdLst/>
              <a:ahLst/>
              <a:cxnLst/>
              <a:rect l="l" t="t" r="r" b="b"/>
              <a:pathLst>
                <a:path w="35312" h="23777" extrusionOk="0">
                  <a:moveTo>
                    <a:pt x="5060" y="0"/>
                  </a:moveTo>
                  <a:cubicBezTo>
                    <a:pt x="4018" y="0"/>
                    <a:pt x="4018" y="1316"/>
                    <a:pt x="4018" y="1316"/>
                  </a:cubicBezTo>
                  <a:cubicBezTo>
                    <a:pt x="4018" y="1316"/>
                    <a:pt x="3047" y="889"/>
                    <a:pt x="2109" y="889"/>
                  </a:cubicBezTo>
                  <a:cubicBezTo>
                    <a:pt x="1729" y="889"/>
                    <a:pt x="1354" y="959"/>
                    <a:pt x="1051" y="1157"/>
                  </a:cubicBezTo>
                  <a:cubicBezTo>
                    <a:pt x="1" y="1819"/>
                    <a:pt x="3151" y="3006"/>
                    <a:pt x="5410" y="5516"/>
                  </a:cubicBezTo>
                  <a:cubicBezTo>
                    <a:pt x="7670" y="8027"/>
                    <a:pt x="8035" y="13071"/>
                    <a:pt x="8035" y="13071"/>
                  </a:cubicBezTo>
                  <a:lnTo>
                    <a:pt x="8035" y="23160"/>
                  </a:lnTo>
                  <a:lnTo>
                    <a:pt x="17188" y="23708"/>
                  </a:lnTo>
                  <a:lnTo>
                    <a:pt x="17188" y="23776"/>
                  </a:lnTo>
                  <a:lnTo>
                    <a:pt x="17645" y="23754"/>
                  </a:lnTo>
                  <a:lnTo>
                    <a:pt x="18101" y="23776"/>
                  </a:lnTo>
                  <a:lnTo>
                    <a:pt x="18101" y="23708"/>
                  </a:lnTo>
                  <a:lnTo>
                    <a:pt x="27277" y="23160"/>
                  </a:lnTo>
                  <a:lnTo>
                    <a:pt x="27277" y="13071"/>
                  </a:lnTo>
                  <a:cubicBezTo>
                    <a:pt x="27277" y="13071"/>
                    <a:pt x="27642" y="8027"/>
                    <a:pt x="29902" y="5516"/>
                  </a:cubicBezTo>
                  <a:cubicBezTo>
                    <a:pt x="32162" y="3006"/>
                    <a:pt x="35311" y="1819"/>
                    <a:pt x="34262" y="1157"/>
                  </a:cubicBezTo>
                  <a:cubicBezTo>
                    <a:pt x="33959" y="959"/>
                    <a:pt x="33584" y="889"/>
                    <a:pt x="33203" y="889"/>
                  </a:cubicBezTo>
                  <a:cubicBezTo>
                    <a:pt x="32265" y="889"/>
                    <a:pt x="31294" y="1316"/>
                    <a:pt x="31294" y="1316"/>
                  </a:cubicBezTo>
                  <a:cubicBezTo>
                    <a:pt x="31294" y="1316"/>
                    <a:pt x="31294" y="0"/>
                    <a:pt x="30252" y="0"/>
                  </a:cubicBezTo>
                  <a:cubicBezTo>
                    <a:pt x="30059" y="0"/>
                    <a:pt x="29831" y="45"/>
                    <a:pt x="29559" y="152"/>
                  </a:cubicBezTo>
                  <a:cubicBezTo>
                    <a:pt x="27802" y="814"/>
                    <a:pt x="27802" y="3508"/>
                    <a:pt x="23967" y="3667"/>
                  </a:cubicBezTo>
                  <a:cubicBezTo>
                    <a:pt x="23883" y="3671"/>
                    <a:pt x="23800" y="3673"/>
                    <a:pt x="23719" y="3673"/>
                  </a:cubicBezTo>
                  <a:cubicBezTo>
                    <a:pt x="20128" y="3673"/>
                    <a:pt x="19209" y="334"/>
                    <a:pt x="17978" y="334"/>
                  </a:cubicBezTo>
                  <a:cubicBezTo>
                    <a:pt x="17966" y="334"/>
                    <a:pt x="17954" y="334"/>
                    <a:pt x="17941" y="335"/>
                  </a:cubicBezTo>
                  <a:cubicBezTo>
                    <a:pt x="17827" y="335"/>
                    <a:pt x="17736" y="335"/>
                    <a:pt x="17645" y="358"/>
                  </a:cubicBezTo>
                  <a:cubicBezTo>
                    <a:pt x="17576" y="335"/>
                    <a:pt x="17462" y="335"/>
                    <a:pt x="17371" y="335"/>
                  </a:cubicBezTo>
                  <a:cubicBezTo>
                    <a:pt x="17359" y="334"/>
                    <a:pt x="17346" y="334"/>
                    <a:pt x="17334" y="334"/>
                  </a:cubicBezTo>
                  <a:cubicBezTo>
                    <a:pt x="16103" y="334"/>
                    <a:pt x="15184" y="3673"/>
                    <a:pt x="11593" y="3673"/>
                  </a:cubicBezTo>
                  <a:cubicBezTo>
                    <a:pt x="11512" y="3673"/>
                    <a:pt x="11429" y="3671"/>
                    <a:pt x="11345" y="3667"/>
                  </a:cubicBezTo>
                  <a:cubicBezTo>
                    <a:pt x="7510" y="3508"/>
                    <a:pt x="7510" y="814"/>
                    <a:pt x="5753" y="152"/>
                  </a:cubicBezTo>
                  <a:cubicBezTo>
                    <a:pt x="5482" y="45"/>
                    <a:pt x="5253" y="0"/>
                    <a:pt x="506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a:off x="5418750" y="4943575"/>
              <a:ext cx="638575" cy="71350"/>
            </a:xfrm>
            <a:custGeom>
              <a:avLst/>
              <a:gdLst/>
              <a:ahLst/>
              <a:cxnLst/>
              <a:rect l="l" t="t" r="r" b="b"/>
              <a:pathLst>
                <a:path w="25543" h="2854" extrusionOk="0">
                  <a:moveTo>
                    <a:pt x="2009" y="1"/>
                  </a:moveTo>
                  <a:cubicBezTo>
                    <a:pt x="914" y="1"/>
                    <a:pt x="1" y="891"/>
                    <a:pt x="1" y="2009"/>
                  </a:cubicBezTo>
                  <a:lnTo>
                    <a:pt x="1" y="2854"/>
                  </a:lnTo>
                  <a:lnTo>
                    <a:pt x="25542" y="2854"/>
                  </a:lnTo>
                  <a:lnTo>
                    <a:pt x="25542" y="2009"/>
                  </a:lnTo>
                  <a:cubicBezTo>
                    <a:pt x="25542" y="891"/>
                    <a:pt x="24652" y="1"/>
                    <a:pt x="235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5354275" y="5003500"/>
              <a:ext cx="758400" cy="145525"/>
            </a:xfrm>
            <a:custGeom>
              <a:avLst/>
              <a:gdLst/>
              <a:ahLst/>
              <a:cxnLst/>
              <a:rect l="l" t="t" r="r" b="b"/>
              <a:pathLst>
                <a:path w="30336" h="5821" extrusionOk="0">
                  <a:moveTo>
                    <a:pt x="936" y="0"/>
                  </a:moveTo>
                  <a:cubicBezTo>
                    <a:pt x="434" y="0"/>
                    <a:pt x="0" y="411"/>
                    <a:pt x="0" y="936"/>
                  </a:cubicBezTo>
                  <a:lnTo>
                    <a:pt x="0" y="4885"/>
                  </a:lnTo>
                  <a:cubicBezTo>
                    <a:pt x="0" y="5410"/>
                    <a:pt x="434" y="5821"/>
                    <a:pt x="936" y="5821"/>
                  </a:cubicBezTo>
                  <a:lnTo>
                    <a:pt x="29399" y="5821"/>
                  </a:lnTo>
                  <a:cubicBezTo>
                    <a:pt x="29924" y="5821"/>
                    <a:pt x="30335" y="5410"/>
                    <a:pt x="30335" y="4885"/>
                  </a:cubicBezTo>
                  <a:lnTo>
                    <a:pt x="30335" y="936"/>
                  </a:lnTo>
                  <a:cubicBezTo>
                    <a:pt x="30335" y="411"/>
                    <a:pt x="29924" y="0"/>
                    <a:pt x="2939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a:off x="5664700" y="4079075"/>
              <a:ext cx="152375" cy="151800"/>
            </a:xfrm>
            <a:custGeom>
              <a:avLst/>
              <a:gdLst/>
              <a:ahLst/>
              <a:cxnLst/>
              <a:rect l="l" t="t" r="r" b="b"/>
              <a:pathLst>
                <a:path w="6095" h="6072" extrusionOk="0">
                  <a:moveTo>
                    <a:pt x="3059" y="0"/>
                  </a:moveTo>
                  <a:cubicBezTo>
                    <a:pt x="1370" y="0"/>
                    <a:pt x="0" y="1370"/>
                    <a:pt x="0" y="3036"/>
                  </a:cubicBezTo>
                  <a:cubicBezTo>
                    <a:pt x="0" y="4725"/>
                    <a:pt x="1370" y="6072"/>
                    <a:pt x="3059" y="6072"/>
                  </a:cubicBezTo>
                  <a:cubicBezTo>
                    <a:pt x="4725" y="6072"/>
                    <a:pt x="6095" y="4725"/>
                    <a:pt x="6095" y="3036"/>
                  </a:cubicBezTo>
                  <a:cubicBezTo>
                    <a:pt x="6095" y="1370"/>
                    <a:pt x="4725" y="0"/>
                    <a:pt x="305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1pPr>
            <a:lvl2pPr marL="914400" lvl="1" indent="-304800">
              <a:lnSpc>
                <a:spcPct val="100000"/>
              </a:lnSpc>
              <a:spcBef>
                <a:spcPts val="1600"/>
              </a:spcBef>
              <a:spcAft>
                <a:spcPts val="0"/>
              </a:spcAft>
              <a:buClr>
                <a:schemeClr val="dk1"/>
              </a:buClr>
              <a:buSzPts val="1200"/>
              <a:buFont typeface="Raleway"/>
              <a:buChar char="○"/>
              <a:defRPr sz="1200">
                <a:solidFill>
                  <a:schemeClr val="dk1"/>
                </a:solidFill>
                <a:latin typeface="Raleway"/>
                <a:ea typeface="Raleway"/>
                <a:cs typeface="Raleway"/>
                <a:sym typeface="Raleway"/>
              </a:defRPr>
            </a:lvl2pPr>
            <a:lvl3pPr marL="1371600" lvl="2" indent="-304800">
              <a:lnSpc>
                <a:spcPct val="100000"/>
              </a:lnSpc>
              <a:spcBef>
                <a:spcPts val="1600"/>
              </a:spcBef>
              <a:spcAft>
                <a:spcPts val="0"/>
              </a:spcAft>
              <a:buClr>
                <a:schemeClr val="dk1"/>
              </a:buClr>
              <a:buSzPts val="1200"/>
              <a:buFont typeface="Raleway"/>
              <a:buChar char="■"/>
              <a:defRPr sz="1200">
                <a:solidFill>
                  <a:schemeClr val="dk1"/>
                </a:solidFill>
                <a:latin typeface="Raleway"/>
                <a:ea typeface="Raleway"/>
                <a:cs typeface="Raleway"/>
                <a:sym typeface="Raleway"/>
              </a:defRPr>
            </a:lvl3pPr>
            <a:lvl4pPr marL="1828800" lvl="3" indent="-304800">
              <a:lnSpc>
                <a:spcPct val="100000"/>
              </a:lnSpc>
              <a:spcBef>
                <a:spcPts val="1600"/>
              </a:spcBef>
              <a:spcAft>
                <a:spcPts val="0"/>
              </a:spcAft>
              <a:buClr>
                <a:schemeClr val="dk1"/>
              </a:buClr>
              <a:buSzPts val="1200"/>
              <a:buFont typeface="Raleway"/>
              <a:buChar char="●"/>
              <a:defRPr sz="1200">
                <a:solidFill>
                  <a:schemeClr val="dk1"/>
                </a:solidFill>
                <a:latin typeface="Raleway"/>
                <a:ea typeface="Raleway"/>
                <a:cs typeface="Raleway"/>
                <a:sym typeface="Raleway"/>
              </a:defRPr>
            </a:lvl4pPr>
            <a:lvl5pPr marL="2286000" lvl="4" indent="-304800">
              <a:lnSpc>
                <a:spcPct val="100000"/>
              </a:lnSpc>
              <a:spcBef>
                <a:spcPts val="1600"/>
              </a:spcBef>
              <a:spcAft>
                <a:spcPts val="0"/>
              </a:spcAft>
              <a:buClr>
                <a:schemeClr val="dk1"/>
              </a:buClr>
              <a:buSzPts val="1200"/>
              <a:buFont typeface="Raleway"/>
              <a:buChar char="○"/>
              <a:defRPr sz="1200">
                <a:solidFill>
                  <a:schemeClr val="dk1"/>
                </a:solidFill>
                <a:latin typeface="Raleway"/>
                <a:ea typeface="Raleway"/>
                <a:cs typeface="Raleway"/>
                <a:sym typeface="Raleway"/>
              </a:defRPr>
            </a:lvl5pPr>
            <a:lvl6pPr marL="2743200" lvl="5" indent="-304800">
              <a:lnSpc>
                <a:spcPct val="100000"/>
              </a:lnSpc>
              <a:spcBef>
                <a:spcPts val="1600"/>
              </a:spcBef>
              <a:spcAft>
                <a:spcPts val="0"/>
              </a:spcAft>
              <a:buClr>
                <a:schemeClr val="dk1"/>
              </a:buClr>
              <a:buSzPts val="1200"/>
              <a:buFont typeface="Raleway"/>
              <a:buChar char="■"/>
              <a:defRPr sz="1200">
                <a:solidFill>
                  <a:schemeClr val="dk1"/>
                </a:solidFill>
                <a:latin typeface="Raleway"/>
                <a:ea typeface="Raleway"/>
                <a:cs typeface="Raleway"/>
                <a:sym typeface="Raleway"/>
              </a:defRPr>
            </a:lvl6pPr>
            <a:lvl7pPr marL="3200400" lvl="6" indent="-304800">
              <a:lnSpc>
                <a:spcPct val="100000"/>
              </a:lnSpc>
              <a:spcBef>
                <a:spcPts val="1600"/>
              </a:spcBef>
              <a:spcAft>
                <a:spcPts val="0"/>
              </a:spcAft>
              <a:buClr>
                <a:schemeClr val="dk1"/>
              </a:buClr>
              <a:buSzPts val="1200"/>
              <a:buFont typeface="Raleway"/>
              <a:buChar char="●"/>
              <a:defRPr sz="1200">
                <a:solidFill>
                  <a:schemeClr val="dk1"/>
                </a:solidFill>
                <a:latin typeface="Raleway"/>
                <a:ea typeface="Raleway"/>
                <a:cs typeface="Raleway"/>
                <a:sym typeface="Raleway"/>
              </a:defRPr>
            </a:lvl7pPr>
            <a:lvl8pPr marL="3657600" lvl="7" indent="-304800">
              <a:lnSpc>
                <a:spcPct val="100000"/>
              </a:lnSpc>
              <a:spcBef>
                <a:spcPts val="1600"/>
              </a:spcBef>
              <a:spcAft>
                <a:spcPts val="0"/>
              </a:spcAft>
              <a:buClr>
                <a:schemeClr val="dk1"/>
              </a:buClr>
              <a:buSzPts val="1200"/>
              <a:buFont typeface="Raleway"/>
              <a:buChar char="○"/>
              <a:defRPr sz="1200">
                <a:solidFill>
                  <a:schemeClr val="dk1"/>
                </a:solidFill>
                <a:latin typeface="Raleway"/>
                <a:ea typeface="Raleway"/>
                <a:cs typeface="Raleway"/>
                <a:sym typeface="Raleway"/>
              </a:defRPr>
            </a:lvl8pPr>
            <a:lvl9pPr marL="4114800" lvl="8" indent="-304800">
              <a:lnSpc>
                <a:spcPct val="100000"/>
              </a:lnSpc>
              <a:spcBef>
                <a:spcPts val="1600"/>
              </a:spcBef>
              <a:spcAft>
                <a:spcPts val="1600"/>
              </a:spcAft>
              <a:buClr>
                <a:schemeClr val="dk1"/>
              </a:buClr>
              <a:buSzPts val="1200"/>
              <a:buFont typeface="Raleway"/>
              <a:buChar char="■"/>
              <a:defRPr sz="1200">
                <a:solidFill>
                  <a:schemeClr val="dk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69" r:id="rId7"/>
    <p:sldLayoutId id="2147483670"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orient="horz" pos="1620">
          <p15:clr>
            <a:srgbClr val="E46962"/>
          </p15:clr>
        </p15:guide>
        <p15:guide id="6" pos="2880">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0xadada.pub/2003/12/15/connect-four-playing-ai-agent/"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8"/>
          <p:cNvSpPr txBox="1">
            <a:spLocks noGrp="1"/>
          </p:cNvSpPr>
          <p:nvPr>
            <p:ph type="ctrTitle"/>
          </p:nvPr>
        </p:nvSpPr>
        <p:spPr>
          <a:xfrm>
            <a:off x="713225" y="1092125"/>
            <a:ext cx="5094300" cy="227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solidFill>
                  <a:schemeClr val="dk2"/>
                </a:solidFill>
              </a:rPr>
              <a:t>Applied </a:t>
            </a:r>
            <a:br>
              <a:rPr lang="en" sz="5400" dirty="0">
                <a:solidFill>
                  <a:schemeClr val="dk2"/>
                </a:solidFill>
              </a:rPr>
            </a:br>
            <a:r>
              <a:rPr lang="en" sz="5400" dirty="0">
                <a:solidFill>
                  <a:schemeClr val="dk2"/>
                </a:solidFill>
              </a:rPr>
              <a:t>System Software</a:t>
            </a:r>
            <a:endParaRPr sz="5400" dirty="0">
              <a:solidFill>
                <a:schemeClr val="dk2"/>
              </a:solidFill>
            </a:endParaRPr>
          </a:p>
        </p:txBody>
      </p:sp>
      <p:grpSp>
        <p:nvGrpSpPr>
          <p:cNvPr id="344" name="Google Shape;344;p28"/>
          <p:cNvGrpSpPr/>
          <p:nvPr/>
        </p:nvGrpSpPr>
        <p:grpSpPr>
          <a:xfrm>
            <a:off x="800100" y="693100"/>
            <a:ext cx="993491" cy="233100"/>
            <a:chOff x="713225" y="306550"/>
            <a:chExt cx="993491" cy="233100"/>
          </a:xfrm>
        </p:grpSpPr>
        <p:sp>
          <p:nvSpPr>
            <p:cNvPr id="345" name="Google Shape;345;p28"/>
            <p:cNvSpPr/>
            <p:nvPr/>
          </p:nvSpPr>
          <p:spPr>
            <a:xfrm>
              <a:off x="1473616" y="306550"/>
              <a:ext cx="233100" cy="233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1093421" y="306550"/>
              <a:ext cx="233100" cy="233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713225" y="306550"/>
              <a:ext cx="233100" cy="233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red circle with black background&#10;&#10;Description automatically generated">
            <a:extLst>
              <a:ext uri="{FF2B5EF4-FFF2-40B4-BE49-F238E27FC236}">
                <a16:creationId xmlns:a16="http://schemas.microsoft.com/office/drawing/2014/main" id="{5BCA4390-5ED7-F18B-06A2-4F4EF2EF8E08}"/>
              </a:ext>
            </a:extLst>
          </p:cNvPr>
          <p:cNvPicPr>
            <a:picLocks noChangeAspect="1"/>
          </p:cNvPicPr>
          <p:nvPr/>
        </p:nvPicPr>
        <p:blipFill>
          <a:blip r:embed="rId3"/>
          <a:stretch>
            <a:fillRect/>
          </a:stretch>
        </p:blipFill>
        <p:spPr>
          <a:xfrm>
            <a:off x="5534435" y="629757"/>
            <a:ext cx="841338" cy="841338"/>
          </a:xfrm>
          <a:prstGeom prst="rect">
            <a:avLst/>
          </a:prstGeom>
        </p:spPr>
      </p:pic>
      <p:pic>
        <p:nvPicPr>
          <p:cNvPr id="5" name="Picture 4" descr="A black and white ball with a light shining on it&#10;&#10;Description automatically generated">
            <a:extLst>
              <a:ext uri="{FF2B5EF4-FFF2-40B4-BE49-F238E27FC236}">
                <a16:creationId xmlns:a16="http://schemas.microsoft.com/office/drawing/2014/main" id="{898A1F2C-5BFD-210C-576E-6F017B074549}"/>
              </a:ext>
            </a:extLst>
          </p:cNvPr>
          <p:cNvPicPr>
            <a:picLocks noChangeAspect="1"/>
          </p:cNvPicPr>
          <p:nvPr/>
        </p:nvPicPr>
        <p:blipFill>
          <a:blip r:embed="rId4"/>
          <a:stretch>
            <a:fillRect/>
          </a:stretch>
        </p:blipFill>
        <p:spPr>
          <a:xfrm>
            <a:off x="6578635" y="609337"/>
            <a:ext cx="871507" cy="965575"/>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2690DAD3-AF9D-B949-E3E2-01B0DAACF95A}"/>
              </a:ext>
            </a:extLst>
          </p:cNvPr>
          <p:cNvPicPr>
            <a:picLocks noChangeAspect="1"/>
          </p:cNvPicPr>
          <p:nvPr/>
        </p:nvPicPr>
        <p:blipFill>
          <a:blip r:embed="rId5"/>
          <a:stretch>
            <a:fillRect/>
          </a:stretch>
        </p:blipFill>
        <p:spPr>
          <a:xfrm>
            <a:off x="6588699" y="612897"/>
            <a:ext cx="858198" cy="858198"/>
          </a:xfrm>
          <a:prstGeom prst="rect">
            <a:avLst/>
          </a:prstGeom>
        </p:spPr>
      </p:pic>
      <p:pic>
        <p:nvPicPr>
          <p:cNvPr id="9" name="Picture 8" descr="A yellow board with black and red circles&#10;&#10;Description automatically generated">
            <a:extLst>
              <a:ext uri="{FF2B5EF4-FFF2-40B4-BE49-F238E27FC236}">
                <a16:creationId xmlns:a16="http://schemas.microsoft.com/office/drawing/2014/main" id="{22849F57-4949-C74A-17BD-3DC39245AA14}"/>
              </a:ext>
            </a:extLst>
          </p:cNvPr>
          <p:cNvPicPr>
            <a:picLocks noChangeAspect="1"/>
          </p:cNvPicPr>
          <p:nvPr/>
        </p:nvPicPr>
        <p:blipFill>
          <a:blip r:embed="rId6"/>
          <a:stretch>
            <a:fillRect/>
          </a:stretch>
        </p:blipFill>
        <p:spPr>
          <a:xfrm>
            <a:off x="5494839" y="1637020"/>
            <a:ext cx="2167592" cy="1699742"/>
          </a:xfrm>
          <a:prstGeom prst="rect">
            <a:avLst/>
          </a:prstGeom>
        </p:spPr>
      </p:pic>
      <p:sp>
        <p:nvSpPr>
          <p:cNvPr id="12" name="Google Shape;366;p30">
            <a:extLst>
              <a:ext uri="{FF2B5EF4-FFF2-40B4-BE49-F238E27FC236}">
                <a16:creationId xmlns:a16="http://schemas.microsoft.com/office/drawing/2014/main" id="{8AC9DC61-FF80-F4A1-0AA8-5D89AC827AE1}"/>
              </a:ext>
            </a:extLst>
          </p:cNvPr>
          <p:cNvSpPr txBox="1">
            <a:spLocks/>
          </p:cNvSpPr>
          <p:nvPr/>
        </p:nvSpPr>
        <p:spPr>
          <a:xfrm>
            <a:off x="713225" y="3363425"/>
            <a:ext cx="3858775" cy="555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a:buChar char="●"/>
              <a:defRPr sz="1200" b="0" i="0" u="none" strike="noStrike" cap="none">
                <a:solidFill>
                  <a:schemeClr val="dk1"/>
                </a:solidFill>
                <a:latin typeface="Raleway"/>
                <a:ea typeface="Raleway"/>
                <a:cs typeface="Raleway"/>
                <a:sym typeface="Raleway"/>
              </a:defRPr>
            </a:lvl1pPr>
            <a:lvl2pPr marL="914400" marR="0" lvl="1" indent="-304800" algn="l" rtl="0">
              <a:lnSpc>
                <a:spcPct val="100000"/>
              </a:lnSpc>
              <a:spcBef>
                <a:spcPts val="1600"/>
              </a:spcBef>
              <a:spcAft>
                <a:spcPts val="0"/>
              </a:spcAft>
              <a:buClr>
                <a:schemeClr val="dk1"/>
              </a:buClr>
              <a:buSzPts val="1200"/>
              <a:buFont typeface="Raleway"/>
              <a:buChar char="○"/>
              <a:defRPr sz="12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1600"/>
              </a:spcBef>
              <a:spcAft>
                <a:spcPts val="0"/>
              </a:spcAft>
              <a:buClr>
                <a:schemeClr val="dk1"/>
              </a:buClr>
              <a:buSzPts val="1200"/>
              <a:buFont typeface="Raleway"/>
              <a:buChar char="■"/>
              <a:defRPr sz="12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1600"/>
              </a:spcBef>
              <a:spcAft>
                <a:spcPts val="0"/>
              </a:spcAft>
              <a:buClr>
                <a:schemeClr val="dk1"/>
              </a:buClr>
              <a:buSzPts val="1200"/>
              <a:buFont typeface="Raleway"/>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1600"/>
              </a:spcBef>
              <a:spcAft>
                <a:spcPts val="0"/>
              </a:spcAft>
              <a:buClr>
                <a:schemeClr val="dk1"/>
              </a:buClr>
              <a:buSzPts val="1200"/>
              <a:buFont typeface="Raleway"/>
              <a:buChar char="○"/>
              <a:defRPr sz="12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1600"/>
              </a:spcBef>
              <a:spcAft>
                <a:spcPts val="0"/>
              </a:spcAft>
              <a:buClr>
                <a:schemeClr val="dk1"/>
              </a:buClr>
              <a:buSzPts val="1200"/>
              <a:buFont typeface="Raleway"/>
              <a:buChar char="■"/>
              <a:defRPr sz="12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1600"/>
              </a:spcBef>
              <a:spcAft>
                <a:spcPts val="0"/>
              </a:spcAft>
              <a:buClr>
                <a:schemeClr val="dk1"/>
              </a:buClr>
              <a:buSzPts val="1200"/>
              <a:buFont typeface="Raleway"/>
              <a:buChar char="●"/>
              <a:defRPr sz="12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1600"/>
              </a:spcBef>
              <a:spcAft>
                <a:spcPts val="0"/>
              </a:spcAft>
              <a:buClr>
                <a:schemeClr val="dk1"/>
              </a:buClr>
              <a:buSzPts val="1200"/>
              <a:buFont typeface="Raleway"/>
              <a:buChar char="○"/>
              <a:defRPr sz="12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1600"/>
              </a:spcBef>
              <a:spcAft>
                <a:spcPts val="1600"/>
              </a:spcAft>
              <a:buClr>
                <a:schemeClr val="dk1"/>
              </a:buClr>
              <a:buSzPts val="1200"/>
              <a:buFont typeface="Raleway"/>
              <a:buChar char="■"/>
              <a:defRPr sz="1200" b="0" i="0" u="none" strike="noStrike" cap="none">
                <a:solidFill>
                  <a:schemeClr val="dk1"/>
                </a:solidFill>
                <a:latin typeface="Raleway"/>
                <a:ea typeface="Raleway"/>
                <a:cs typeface="Raleway"/>
                <a:sym typeface="Raleway"/>
              </a:defRPr>
            </a:lvl9pPr>
          </a:lstStyle>
          <a:p>
            <a:pPr marL="0" indent="0">
              <a:buFont typeface="Raleway"/>
              <a:buNone/>
            </a:pPr>
            <a:r>
              <a:rPr lang="en-US" dirty="0"/>
              <a:t>Mohammed Arham Mohammed 221ADB053</a:t>
            </a:r>
          </a:p>
          <a:p>
            <a:pPr marL="0" indent="0">
              <a:buFont typeface="Raleway"/>
              <a:buNone/>
            </a:pPr>
            <a:r>
              <a:rPr lang="en-US" dirty="0"/>
              <a:t>Furqan </a:t>
            </a:r>
            <a:r>
              <a:rPr lang="en-US" dirty="0" err="1"/>
              <a:t>Ul</a:t>
            </a:r>
            <a:r>
              <a:rPr lang="en-US" dirty="0"/>
              <a:t> Islam 211ADB086</a:t>
            </a:r>
          </a:p>
        </p:txBody>
      </p:sp>
      <p:pic>
        <p:nvPicPr>
          <p:cNvPr id="16" name="Picture 15" descr="A yellow and grey grid with black circles&#10;&#10;Description automatically generated">
            <a:extLst>
              <a:ext uri="{FF2B5EF4-FFF2-40B4-BE49-F238E27FC236}">
                <a16:creationId xmlns:a16="http://schemas.microsoft.com/office/drawing/2014/main" id="{A6F391F4-97CB-A6DF-8E14-289E81071965}"/>
              </a:ext>
            </a:extLst>
          </p:cNvPr>
          <p:cNvPicPr>
            <a:picLocks noChangeAspect="1"/>
          </p:cNvPicPr>
          <p:nvPr/>
        </p:nvPicPr>
        <p:blipFill>
          <a:blip r:embed="rId7"/>
          <a:stretch>
            <a:fillRect/>
          </a:stretch>
        </p:blipFill>
        <p:spPr>
          <a:xfrm>
            <a:off x="5476062" y="1529020"/>
            <a:ext cx="2225273" cy="1915742"/>
          </a:xfrm>
          <a:prstGeom prst="rect">
            <a:avLst/>
          </a:prstGeom>
        </p:spPr>
      </p:pic>
      <p:pic>
        <p:nvPicPr>
          <p:cNvPr id="17" name="Picture 16" descr="A black background with a black square&#10;&#10;Description automatically generated with medium confidence">
            <a:extLst>
              <a:ext uri="{FF2B5EF4-FFF2-40B4-BE49-F238E27FC236}">
                <a16:creationId xmlns:a16="http://schemas.microsoft.com/office/drawing/2014/main" id="{6C378D95-A37A-B304-AD86-1D95640F6000}"/>
              </a:ext>
            </a:extLst>
          </p:cNvPr>
          <p:cNvPicPr>
            <a:picLocks noChangeAspect="1"/>
          </p:cNvPicPr>
          <p:nvPr/>
        </p:nvPicPr>
        <p:blipFill>
          <a:blip r:embed="rId5"/>
          <a:stretch>
            <a:fillRect/>
          </a:stretch>
        </p:blipFill>
        <p:spPr>
          <a:xfrm>
            <a:off x="5359363" y="4513743"/>
            <a:ext cx="350144" cy="35014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CA80FF9F-968E-4765-1030-F82775A78D59}"/>
              </a:ext>
            </a:extLst>
          </p:cNvPr>
          <p:cNvPicPr>
            <a:picLocks noChangeAspect="1"/>
          </p:cNvPicPr>
          <p:nvPr/>
        </p:nvPicPr>
        <p:blipFill>
          <a:blip r:embed="rId5"/>
          <a:stretch>
            <a:fillRect/>
          </a:stretch>
        </p:blipFill>
        <p:spPr>
          <a:xfrm>
            <a:off x="5604960" y="4163599"/>
            <a:ext cx="350144" cy="3501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FF9B9E84-0AD1-660F-D518-86907E92C2CC}"/>
              </a:ext>
            </a:extLst>
          </p:cNvPr>
          <p:cNvPicPr>
            <a:picLocks noChangeAspect="1"/>
          </p:cNvPicPr>
          <p:nvPr/>
        </p:nvPicPr>
        <p:blipFill>
          <a:blip r:embed="rId5"/>
          <a:stretch>
            <a:fillRect/>
          </a:stretch>
        </p:blipFill>
        <p:spPr>
          <a:xfrm>
            <a:off x="5859625" y="3824851"/>
            <a:ext cx="350144" cy="3501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3BC6101C-1466-0CB2-54B3-9044C36C1B48}"/>
              </a:ext>
            </a:extLst>
          </p:cNvPr>
          <p:cNvPicPr>
            <a:picLocks noChangeAspect="1"/>
          </p:cNvPicPr>
          <p:nvPr/>
        </p:nvPicPr>
        <p:blipFill>
          <a:blip r:embed="rId5"/>
          <a:stretch>
            <a:fillRect/>
          </a:stretch>
        </p:blipFill>
        <p:spPr>
          <a:xfrm>
            <a:off x="6114290" y="3504973"/>
            <a:ext cx="350144" cy="350144"/>
          </a:xfrm>
          <a:prstGeom prst="rect">
            <a:avLst/>
          </a:prstGeom>
        </p:spPr>
      </p:pic>
      <p:pic>
        <p:nvPicPr>
          <p:cNvPr id="24" name="Picture 23" descr="A red circle with black background&#10;&#10;Description automatically generated">
            <a:extLst>
              <a:ext uri="{FF2B5EF4-FFF2-40B4-BE49-F238E27FC236}">
                <a16:creationId xmlns:a16="http://schemas.microsoft.com/office/drawing/2014/main" id="{7CC29016-854A-D9A7-69E8-A05930762E60}"/>
              </a:ext>
            </a:extLst>
          </p:cNvPr>
          <p:cNvPicPr>
            <a:picLocks noChangeAspect="1"/>
          </p:cNvPicPr>
          <p:nvPr/>
        </p:nvPicPr>
        <p:blipFill>
          <a:blip r:embed="rId3"/>
          <a:stretch>
            <a:fillRect/>
          </a:stretch>
        </p:blipFill>
        <p:spPr>
          <a:xfrm>
            <a:off x="5955104" y="4555084"/>
            <a:ext cx="349145" cy="349145"/>
          </a:xfrm>
          <a:prstGeom prst="rect">
            <a:avLst/>
          </a:prstGeom>
        </p:spPr>
      </p:pic>
      <p:pic>
        <p:nvPicPr>
          <p:cNvPr id="25" name="Picture 24" descr="A red circle with black background&#10;&#10;Description automatically generated">
            <a:extLst>
              <a:ext uri="{FF2B5EF4-FFF2-40B4-BE49-F238E27FC236}">
                <a16:creationId xmlns:a16="http://schemas.microsoft.com/office/drawing/2014/main" id="{D5A57A4F-DA58-28D9-B0FF-2BCAC6C6605A}"/>
              </a:ext>
            </a:extLst>
          </p:cNvPr>
          <p:cNvPicPr>
            <a:picLocks noChangeAspect="1"/>
          </p:cNvPicPr>
          <p:nvPr/>
        </p:nvPicPr>
        <p:blipFill>
          <a:blip r:embed="rId3"/>
          <a:stretch>
            <a:fillRect/>
          </a:stretch>
        </p:blipFill>
        <p:spPr>
          <a:xfrm>
            <a:off x="6175448" y="4205939"/>
            <a:ext cx="349145" cy="349145"/>
          </a:xfrm>
          <a:prstGeom prst="rect">
            <a:avLst/>
          </a:prstGeom>
        </p:spPr>
      </p:pic>
      <p:pic>
        <p:nvPicPr>
          <p:cNvPr id="26" name="Picture 25" descr="A red circle with black background&#10;&#10;Description automatically generated">
            <a:extLst>
              <a:ext uri="{FF2B5EF4-FFF2-40B4-BE49-F238E27FC236}">
                <a16:creationId xmlns:a16="http://schemas.microsoft.com/office/drawing/2014/main" id="{FCE41063-124D-40FA-4E6F-0B004F1D20C9}"/>
              </a:ext>
            </a:extLst>
          </p:cNvPr>
          <p:cNvPicPr>
            <a:picLocks noChangeAspect="1"/>
          </p:cNvPicPr>
          <p:nvPr/>
        </p:nvPicPr>
        <p:blipFill>
          <a:blip r:embed="rId3"/>
          <a:stretch>
            <a:fillRect/>
          </a:stretch>
        </p:blipFill>
        <p:spPr>
          <a:xfrm>
            <a:off x="6457197" y="3881657"/>
            <a:ext cx="349145" cy="349145"/>
          </a:xfrm>
          <a:prstGeom prst="rect">
            <a:avLst/>
          </a:prstGeom>
        </p:spPr>
      </p:pic>
      <p:pic>
        <p:nvPicPr>
          <p:cNvPr id="27" name="Picture 26" descr="A red circle with black background&#10;&#10;Description automatically generated">
            <a:extLst>
              <a:ext uri="{FF2B5EF4-FFF2-40B4-BE49-F238E27FC236}">
                <a16:creationId xmlns:a16="http://schemas.microsoft.com/office/drawing/2014/main" id="{62ADC059-8E03-9682-5354-38723B423759}"/>
              </a:ext>
            </a:extLst>
          </p:cNvPr>
          <p:cNvPicPr>
            <a:picLocks noChangeAspect="1"/>
          </p:cNvPicPr>
          <p:nvPr/>
        </p:nvPicPr>
        <p:blipFill>
          <a:blip r:embed="rId3"/>
          <a:stretch>
            <a:fillRect/>
          </a:stretch>
        </p:blipFill>
        <p:spPr>
          <a:xfrm>
            <a:off x="6665243" y="3505972"/>
            <a:ext cx="349145" cy="3491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2;p29">
            <a:extLst>
              <a:ext uri="{FF2B5EF4-FFF2-40B4-BE49-F238E27FC236}">
                <a16:creationId xmlns:a16="http://schemas.microsoft.com/office/drawing/2014/main" id="{1653F737-B44C-D664-1675-CC5D7B892DD3}"/>
              </a:ext>
            </a:extLst>
          </p:cNvPr>
          <p:cNvSpPr txBox="1">
            <a:spLocks noGrp="1"/>
          </p:cNvSpPr>
          <p:nvPr>
            <p:ph type="title"/>
          </p:nvPr>
        </p:nvSpPr>
        <p:spPr>
          <a:xfrm>
            <a:off x="720000" y="23221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6" name="Google Shape;354;p29">
            <a:extLst>
              <a:ext uri="{FF2B5EF4-FFF2-40B4-BE49-F238E27FC236}">
                <a16:creationId xmlns:a16="http://schemas.microsoft.com/office/drawing/2014/main" id="{3ECE8B5C-DC47-3790-F85F-5073F49DA756}"/>
              </a:ext>
            </a:extLst>
          </p:cNvPr>
          <p:cNvSpPr txBox="1"/>
          <p:nvPr/>
        </p:nvSpPr>
        <p:spPr>
          <a:xfrm>
            <a:off x="654216" y="967618"/>
            <a:ext cx="7704000" cy="3436637"/>
          </a:xfrm>
          <a:prstGeom prst="rect">
            <a:avLst/>
          </a:prstGeom>
          <a:noFill/>
          <a:ln>
            <a:noFill/>
          </a:ln>
        </p:spPr>
        <p:txBody>
          <a:bodyPr spcFirstLastPara="1" wrap="square" lIns="91425" tIns="91425" rIns="0" bIns="91425" anchor="t" anchorCtr="0">
            <a:noAutofit/>
          </a:bodyPr>
          <a:lstStyle/>
          <a:p>
            <a:pPr marL="285750" lvl="0" indent="-285750" algn="l" rtl="0">
              <a:spcBef>
                <a:spcPts val="0"/>
              </a:spcBef>
              <a:spcAft>
                <a:spcPts val="0"/>
              </a:spcAft>
              <a:buFont typeface="Arial" panose="020B0604020202020204" pitchFamily="34" charset="0"/>
              <a:buChar char="•"/>
            </a:pPr>
            <a:r>
              <a:rPr lang="en-US" sz="1200" b="1" dirty="0">
                <a:solidFill>
                  <a:schemeClr val="dk1"/>
                </a:solidFill>
                <a:latin typeface="Raleway"/>
                <a:ea typeface="Raleway"/>
                <a:cs typeface="Raleway"/>
                <a:sym typeface="Raleway"/>
              </a:rPr>
              <a:t>The most experience was gained in computer game-playing agent design.</a:t>
            </a:r>
          </a:p>
          <a:p>
            <a:pPr marL="285750" lvl="0" indent="-285750" algn="l" rtl="0">
              <a:spcBef>
                <a:spcPts val="0"/>
              </a:spcBef>
              <a:spcAft>
                <a:spcPts val="0"/>
              </a:spcAft>
              <a:buFont typeface="Arial" panose="020B0604020202020204" pitchFamily="34" charset="0"/>
              <a:buChar char="•"/>
            </a:pPr>
            <a:endParaRPr lang="en-US" sz="1200"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200" b="1" dirty="0">
                <a:solidFill>
                  <a:schemeClr val="dk1"/>
                </a:solidFill>
                <a:latin typeface="Raleway"/>
                <a:ea typeface="Raleway"/>
                <a:cs typeface="Raleway"/>
                <a:sym typeface="Raleway"/>
              </a:rPr>
              <a:t>The ideal algorithm for success may be beyond current technological capabilities.</a:t>
            </a:r>
          </a:p>
          <a:p>
            <a:pPr marL="285750" lvl="0" indent="-285750" algn="l" rtl="0">
              <a:spcBef>
                <a:spcPts val="0"/>
              </a:spcBef>
              <a:spcAft>
                <a:spcPts val="0"/>
              </a:spcAft>
              <a:buFont typeface="Arial" panose="020B0604020202020204" pitchFamily="34" charset="0"/>
              <a:buChar char="•"/>
            </a:pPr>
            <a:endParaRPr lang="en-US" sz="1200"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200" b="1" dirty="0">
                <a:solidFill>
                  <a:schemeClr val="dk1"/>
                </a:solidFill>
                <a:latin typeface="Raleway"/>
                <a:ea typeface="Raleway"/>
                <a:cs typeface="Raleway"/>
                <a:sym typeface="Raleway"/>
              </a:rPr>
              <a:t>Alternative algorithms can still create an engaging playing experience.</a:t>
            </a:r>
          </a:p>
          <a:p>
            <a:pPr marL="285750" lvl="0" indent="-285750" algn="l" rtl="0">
              <a:spcBef>
                <a:spcPts val="0"/>
              </a:spcBef>
              <a:spcAft>
                <a:spcPts val="0"/>
              </a:spcAft>
              <a:buFont typeface="Arial" panose="020B0604020202020204" pitchFamily="34" charset="0"/>
              <a:buChar char="•"/>
            </a:pPr>
            <a:endParaRPr lang="en-US" sz="1200"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200" b="1" dirty="0">
                <a:solidFill>
                  <a:schemeClr val="dk1"/>
                </a:solidFill>
                <a:latin typeface="Raleway"/>
                <a:ea typeface="Raleway"/>
                <a:cs typeface="Raleway"/>
                <a:sym typeface="Raleway"/>
              </a:rPr>
              <a:t>A crucial game design concept is that players prefer games where they have a chance to win.</a:t>
            </a:r>
          </a:p>
          <a:p>
            <a:pPr lvl="0" algn="l" rtl="0">
              <a:spcBef>
                <a:spcPts val="0"/>
              </a:spcBef>
              <a:spcAft>
                <a:spcPts val="0"/>
              </a:spcAft>
            </a:pPr>
            <a:endParaRPr lang="en-US" sz="1200"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200" b="1" dirty="0">
                <a:solidFill>
                  <a:schemeClr val="dk1"/>
                </a:solidFill>
                <a:latin typeface="Raleway"/>
                <a:ea typeface="Raleway"/>
                <a:cs typeface="Raleway"/>
                <a:sym typeface="Raleway"/>
              </a:rPr>
              <a:t>A perfect algorithm that always wins could reduce human interest in the game.</a:t>
            </a:r>
          </a:p>
          <a:p>
            <a:pPr lvl="0" algn="l" rtl="0">
              <a:spcBef>
                <a:spcPts val="0"/>
              </a:spcBef>
              <a:spcAft>
                <a:spcPts val="0"/>
              </a:spcAft>
            </a:pPr>
            <a:endParaRPr lang="en-US" sz="1200"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200" b="1" dirty="0">
                <a:solidFill>
                  <a:schemeClr val="dk1"/>
                </a:solidFill>
                <a:latin typeface="Raleway"/>
                <a:ea typeface="Raleway"/>
                <a:cs typeface="Raleway"/>
                <a:sym typeface="Raleway"/>
              </a:rPr>
              <a:t>The main task of the project was to create comprehensive documentation.</a:t>
            </a:r>
          </a:p>
          <a:p>
            <a:pPr lvl="0" algn="l" rtl="0">
              <a:spcBef>
                <a:spcPts val="0"/>
              </a:spcBef>
              <a:spcAft>
                <a:spcPts val="0"/>
              </a:spcAft>
            </a:pPr>
            <a:endParaRPr lang="en-US" sz="1200"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200" b="1" dirty="0">
                <a:solidFill>
                  <a:schemeClr val="dk1"/>
                </a:solidFill>
                <a:latin typeface="Raleway"/>
                <a:ea typeface="Raleway"/>
                <a:cs typeface="Raleway"/>
                <a:sym typeface="Raleway"/>
              </a:rPr>
              <a:t>The documentation included requirements, software design, and testing documents.</a:t>
            </a:r>
          </a:p>
          <a:p>
            <a:pPr lvl="0" algn="l" rtl="0">
              <a:spcBef>
                <a:spcPts val="0"/>
              </a:spcBef>
              <a:spcAft>
                <a:spcPts val="0"/>
              </a:spcAft>
            </a:pPr>
            <a:endParaRPr lang="en-US" sz="1200"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200" b="1" dirty="0">
                <a:solidFill>
                  <a:schemeClr val="dk1"/>
                </a:solidFill>
                <a:latin typeface="Raleway"/>
                <a:ea typeface="Raleway"/>
                <a:cs typeface="Raleway"/>
                <a:sym typeface="Raleway"/>
              </a:rPr>
              <a:t>These formal documents were essential for a structured and thorough development process.</a:t>
            </a:r>
          </a:p>
          <a:p>
            <a:pPr lvl="0" algn="l" rtl="0">
              <a:spcBef>
                <a:spcPts val="0"/>
              </a:spcBef>
              <a:spcAft>
                <a:spcPts val="0"/>
              </a:spcAft>
            </a:pPr>
            <a:endParaRPr lang="en-US" sz="1200"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200" b="1" dirty="0">
                <a:solidFill>
                  <a:schemeClr val="dk1"/>
                </a:solidFill>
                <a:latin typeface="Raleway"/>
                <a:ea typeface="Raleway"/>
                <a:cs typeface="Raleway"/>
                <a:sym typeface="Raleway"/>
              </a:rPr>
              <a:t>The documentation facilitated effective communication and project management.</a:t>
            </a:r>
            <a:endParaRPr sz="1200" dirty="0">
              <a:solidFill>
                <a:schemeClr val="dk1"/>
              </a:solidFill>
              <a:latin typeface="Raleway"/>
              <a:ea typeface="Raleway"/>
              <a:cs typeface="Raleway"/>
              <a:sym typeface="Raleway"/>
            </a:endParaRPr>
          </a:p>
        </p:txBody>
      </p:sp>
      <p:pic>
        <p:nvPicPr>
          <p:cNvPr id="14" name="Picture 13" descr="A red circle with black background&#10;&#10;Description automatically generated">
            <a:extLst>
              <a:ext uri="{FF2B5EF4-FFF2-40B4-BE49-F238E27FC236}">
                <a16:creationId xmlns:a16="http://schemas.microsoft.com/office/drawing/2014/main" id="{83AAA1D4-41AD-EA86-81C1-3436A121D7AD}"/>
              </a:ext>
            </a:extLst>
          </p:cNvPr>
          <p:cNvPicPr>
            <a:picLocks noChangeAspect="1"/>
          </p:cNvPicPr>
          <p:nvPr/>
        </p:nvPicPr>
        <p:blipFill>
          <a:blip r:embed="rId2"/>
          <a:stretch>
            <a:fillRect/>
          </a:stretch>
        </p:blipFill>
        <p:spPr>
          <a:xfrm>
            <a:off x="7565060" y="394918"/>
            <a:ext cx="306414" cy="306414"/>
          </a:xfrm>
          <a:prstGeom prst="rect">
            <a:avLst/>
          </a:prstGeom>
        </p:spPr>
      </p:pic>
      <p:pic>
        <p:nvPicPr>
          <p:cNvPr id="15" name="Picture 14" descr="A red circle with black background&#10;&#10;Description automatically generated">
            <a:extLst>
              <a:ext uri="{FF2B5EF4-FFF2-40B4-BE49-F238E27FC236}">
                <a16:creationId xmlns:a16="http://schemas.microsoft.com/office/drawing/2014/main" id="{EFED6093-8199-53AA-6C39-6F9C2D73E217}"/>
              </a:ext>
            </a:extLst>
          </p:cNvPr>
          <p:cNvPicPr>
            <a:picLocks noChangeAspect="1"/>
          </p:cNvPicPr>
          <p:nvPr/>
        </p:nvPicPr>
        <p:blipFill>
          <a:blip r:embed="rId2"/>
          <a:stretch>
            <a:fillRect/>
          </a:stretch>
        </p:blipFill>
        <p:spPr>
          <a:xfrm>
            <a:off x="7903430" y="394918"/>
            <a:ext cx="306414" cy="306414"/>
          </a:xfrm>
          <a:prstGeom prst="rect">
            <a:avLst/>
          </a:prstGeom>
        </p:spPr>
      </p:pic>
      <p:pic>
        <p:nvPicPr>
          <p:cNvPr id="16" name="Picture 15" descr="A red circle with black background&#10;&#10;Description automatically generated">
            <a:extLst>
              <a:ext uri="{FF2B5EF4-FFF2-40B4-BE49-F238E27FC236}">
                <a16:creationId xmlns:a16="http://schemas.microsoft.com/office/drawing/2014/main" id="{58A517EF-8FB9-9669-87CC-33CBB0E214CE}"/>
              </a:ext>
            </a:extLst>
          </p:cNvPr>
          <p:cNvPicPr>
            <a:picLocks noChangeAspect="1"/>
          </p:cNvPicPr>
          <p:nvPr/>
        </p:nvPicPr>
        <p:blipFill>
          <a:blip r:embed="rId2"/>
          <a:stretch>
            <a:fillRect/>
          </a:stretch>
        </p:blipFill>
        <p:spPr>
          <a:xfrm>
            <a:off x="8241800" y="394918"/>
            <a:ext cx="306414" cy="306414"/>
          </a:xfrm>
          <a:prstGeom prst="rect">
            <a:avLst/>
          </a:prstGeom>
        </p:spPr>
      </p:pic>
      <p:pic>
        <p:nvPicPr>
          <p:cNvPr id="17" name="Picture 16" descr="A red circle with black background&#10;&#10;Description automatically generated">
            <a:extLst>
              <a:ext uri="{FF2B5EF4-FFF2-40B4-BE49-F238E27FC236}">
                <a16:creationId xmlns:a16="http://schemas.microsoft.com/office/drawing/2014/main" id="{08BD8C4C-5391-6504-E641-483B5C4384DA}"/>
              </a:ext>
            </a:extLst>
          </p:cNvPr>
          <p:cNvPicPr>
            <a:picLocks noChangeAspect="1"/>
          </p:cNvPicPr>
          <p:nvPr/>
        </p:nvPicPr>
        <p:blipFill>
          <a:blip r:embed="rId2"/>
          <a:stretch>
            <a:fillRect/>
          </a:stretch>
        </p:blipFill>
        <p:spPr>
          <a:xfrm>
            <a:off x="7226690" y="394918"/>
            <a:ext cx="306414" cy="30641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29DD3E77-23F6-F227-11F5-6D0949762CC4}"/>
              </a:ext>
            </a:extLst>
          </p:cNvPr>
          <p:cNvPicPr>
            <a:picLocks noChangeAspect="1"/>
          </p:cNvPicPr>
          <p:nvPr/>
        </p:nvPicPr>
        <p:blipFill>
          <a:blip r:embed="rId3"/>
          <a:stretch>
            <a:fillRect/>
          </a:stretch>
        </p:blipFill>
        <p:spPr>
          <a:xfrm>
            <a:off x="1076985" y="4511992"/>
            <a:ext cx="350144" cy="3501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F29011F8-FD90-18A4-94C4-2843834B196D}"/>
              </a:ext>
            </a:extLst>
          </p:cNvPr>
          <p:cNvPicPr>
            <a:picLocks noChangeAspect="1"/>
          </p:cNvPicPr>
          <p:nvPr/>
        </p:nvPicPr>
        <p:blipFill>
          <a:blip r:embed="rId3"/>
          <a:stretch>
            <a:fillRect/>
          </a:stretch>
        </p:blipFill>
        <p:spPr>
          <a:xfrm>
            <a:off x="654216" y="4507838"/>
            <a:ext cx="350144" cy="3501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7232BFD8-3409-1AD8-AF23-FE4172D419EA}"/>
              </a:ext>
            </a:extLst>
          </p:cNvPr>
          <p:cNvPicPr>
            <a:picLocks noChangeAspect="1"/>
          </p:cNvPicPr>
          <p:nvPr/>
        </p:nvPicPr>
        <p:blipFill>
          <a:blip r:embed="rId3"/>
          <a:stretch>
            <a:fillRect/>
          </a:stretch>
        </p:blipFill>
        <p:spPr>
          <a:xfrm>
            <a:off x="1499634" y="4507838"/>
            <a:ext cx="350144" cy="350144"/>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D4CC5AE-1F8A-5080-21EA-19DC12E1B8B5}"/>
              </a:ext>
            </a:extLst>
          </p:cNvPr>
          <p:cNvPicPr>
            <a:picLocks noChangeAspect="1"/>
          </p:cNvPicPr>
          <p:nvPr/>
        </p:nvPicPr>
        <p:blipFill>
          <a:blip r:embed="rId3"/>
          <a:stretch>
            <a:fillRect/>
          </a:stretch>
        </p:blipFill>
        <p:spPr>
          <a:xfrm>
            <a:off x="1913332" y="4507838"/>
            <a:ext cx="350144" cy="350144"/>
          </a:xfrm>
          <a:prstGeom prst="rect">
            <a:avLst/>
          </a:prstGeom>
        </p:spPr>
      </p:pic>
    </p:spTree>
    <p:extLst>
      <p:ext uri="{BB962C8B-B14F-4D97-AF65-F5344CB8AC3E}">
        <p14:creationId xmlns:p14="http://schemas.microsoft.com/office/powerpoint/2010/main" val="3174204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54;p29">
            <a:extLst>
              <a:ext uri="{FF2B5EF4-FFF2-40B4-BE49-F238E27FC236}">
                <a16:creationId xmlns:a16="http://schemas.microsoft.com/office/drawing/2014/main" id="{3ECE8B5C-DC47-3790-F85F-5073F49DA756}"/>
              </a:ext>
            </a:extLst>
          </p:cNvPr>
          <p:cNvSpPr txBox="1"/>
          <p:nvPr/>
        </p:nvSpPr>
        <p:spPr>
          <a:xfrm>
            <a:off x="654216" y="701332"/>
            <a:ext cx="7704000" cy="3436637"/>
          </a:xfrm>
          <a:prstGeom prst="rect">
            <a:avLst/>
          </a:prstGeom>
          <a:noFill/>
          <a:ln>
            <a:noFill/>
          </a:ln>
        </p:spPr>
        <p:txBody>
          <a:bodyPr spcFirstLastPara="1" wrap="square" lIns="91425" tIns="91425" rIns="0" bIns="91425" anchor="t" anchorCtr="0">
            <a:noAutofit/>
          </a:bodyPr>
          <a:lstStyle/>
          <a:p>
            <a:pPr marL="285750" lvl="0" indent="-285750" algn="l" rtl="0">
              <a:spcBef>
                <a:spcPts val="0"/>
              </a:spcBef>
              <a:spcAft>
                <a:spcPts val="0"/>
              </a:spcAft>
              <a:buFont typeface="Arial" panose="020B0604020202020204" pitchFamily="34" charset="0"/>
              <a:buChar char="•"/>
            </a:pPr>
            <a:r>
              <a:rPr lang="en-US" sz="1200" dirty="0">
                <a:solidFill>
                  <a:schemeClr val="dk1"/>
                </a:solidFill>
                <a:latin typeface="Raleway"/>
                <a:ea typeface="Raleway"/>
                <a:cs typeface="Raleway"/>
                <a:sym typeface="Raleway"/>
              </a:rPr>
              <a:t>References: </a:t>
            </a:r>
          </a:p>
          <a:p>
            <a:pPr marL="171450" lvl="0" indent="-171450" algn="l" rtl="0">
              <a:spcBef>
                <a:spcPts val="0"/>
              </a:spcBef>
              <a:spcAft>
                <a:spcPts val="0"/>
              </a:spcAft>
              <a:buFont typeface="Wingdings" panose="05000000000000000000" pitchFamily="2" charset="2"/>
              <a:buChar char="§"/>
            </a:pPr>
            <a:r>
              <a:rPr lang="en-US" sz="1200" dirty="0">
                <a:solidFill>
                  <a:schemeClr val="dk1"/>
                </a:solidFill>
                <a:latin typeface="Raleway"/>
                <a:ea typeface="Raleway"/>
                <a:cs typeface="Raleway"/>
                <a:sym typeface="Raleway"/>
                <a:hlinkClick r:id="rId2"/>
              </a:rPr>
              <a:t>https://0xadada.pub/2003/12/15/connect-four-playing-ai-agent/</a:t>
            </a:r>
            <a:endParaRPr lang="en-US" sz="1200" dirty="0">
              <a:solidFill>
                <a:schemeClr val="dk1"/>
              </a:solidFill>
              <a:latin typeface="Raleway"/>
              <a:ea typeface="Raleway"/>
              <a:cs typeface="Raleway"/>
              <a:sym typeface="Raleway"/>
            </a:endParaRPr>
          </a:p>
          <a:p>
            <a:pPr marL="171450" lvl="0" indent="-171450" algn="l" rtl="0">
              <a:spcBef>
                <a:spcPts val="0"/>
              </a:spcBef>
              <a:spcAft>
                <a:spcPts val="0"/>
              </a:spcAft>
              <a:buFont typeface="Wingdings" panose="05000000000000000000" pitchFamily="2" charset="2"/>
              <a:buChar char="§"/>
            </a:pPr>
            <a:r>
              <a:rPr lang="en-US" sz="1200" dirty="0">
                <a:solidFill>
                  <a:schemeClr val="dk1"/>
                </a:solidFill>
                <a:latin typeface="Raleway"/>
                <a:ea typeface="Raleway"/>
                <a:cs typeface="Raleway"/>
                <a:sym typeface="Raleway"/>
              </a:rPr>
              <a:t>https://github.com/0xadada/smart-connect-four</a:t>
            </a:r>
          </a:p>
          <a:p>
            <a:pPr marL="285750" lvl="0" indent="-285750" algn="l" rtl="0">
              <a:spcBef>
                <a:spcPts val="0"/>
              </a:spcBef>
              <a:spcAft>
                <a:spcPts val="0"/>
              </a:spcAft>
              <a:buFont typeface="Arial" panose="020B0604020202020204" pitchFamily="34" charset="0"/>
              <a:buChar char="•"/>
            </a:pPr>
            <a:endParaRPr lang="en-US" sz="1200" dirty="0">
              <a:solidFill>
                <a:schemeClr val="dk1"/>
              </a:solidFill>
              <a:latin typeface="Raleway"/>
              <a:ea typeface="Raleway"/>
              <a:cs typeface="Raleway"/>
              <a:sym typeface="Raleway"/>
            </a:endParaRPr>
          </a:p>
          <a:p>
            <a:pPr lvl="0" algn="l" rtl="0">
              <a:spcBef>
                <a:spcPts val="0"/>
              </a:spcBef>
              <a:spcAft>
                <a:spcPts val="0"/>
              </a:spcAft>
            </a:pPr>
            <a:endParaRPr sz="1200" dirty="0">
              <a:solidFill>
                <a:schemeClr val="dk1"/>
              </a:solidFill>
              <a:latin typeface="Raleway"/>
              <a:ea typeface="Raleway"/>
              <a:cs typeface="Raleway"/>
              <a:sym typeface="Raleway"/>
            </a:endParaRPr>
          </a:p>
        </p:txBody>
      </p:sp>
      <p:pic>
        <p:nvPicPr>
          <p:cNvPr id="14" name="Picture 13" descr="A red circle with black background&#10;&#10;Description automatically generated">
            <a:extLst>
              <a:ext uri="{FF2B5EF4-FFF2-40B4-BE49-F238E27FC236}">
                <a16:creationId xmlns:a16="http://schemas.microsoft.com/office/drawing/2014/main" id="{83AAA1D4-41AD-EA86-81C1-3436A121D7AD}"/>
              </a:ext>
            </a:extLst>
          </p:cNvPr>
          <p:cNvPicPr>
            <a:picLocks noChangeAspect="1"/>
          </p:cNvPicPr>
          <p:nvPr/>
        </p:nvPicPr>
        <p:blipFill>
          <a:blip r:embed="rId3"/>
          <a:stretch>
            <a:fillRect/>
          </a:stretch>
        </p:blipFill>
        <p:spPr>
          <a:xfrm>
            <a:off x="7565060" y="394918"/>
            <a:ext cx="306414" cy="306414"/>
          </a:xfrm>
          <a:prstGeom prst="rect">
            <a:avLst/>
          </a:prstGeom>
        </p:spPr>
      </p:pic>
      <p:pic>
        <p:nvPicPr>
          <p:cNvPr id="15" name="Picture 14" descr="A red circle with black background&#10;&#10;Description automatically generated">
            <a:extLst>
              <a:ext uri="{FF2B5EF4-FFF2-40B4-BE49-F238E27FC236}">
                <a16:creationId xmlns:a16="http://schemas.microsoft.com/office/drawing/2014/main" id="{EFED6093-8199-53AA-6C39-6F9C2D73E217}"/>
              </a:ext>
            </a:extLst>
          </p:cNvPr>
          <p:cNvPicPr>
            <a:picLocks noChangeAspect="1"/>
          </p:cNvPicPr>
          <p:nvPr/>
        </p:nvPicPr>
        <p:blipFill>
          <a:blip r:embed="rId3"/>
          <a:stretch>
            <a:fillRect/>
          </a:stretch>
        </p:blipFill>
        <p:spPr>
          <a:xfrm>
            <a:off x="7903430" y="394918"/>
            <a:ext cx="306414" cy="306414"/>
          </a:xfrm>
          <a:prstGeom prst="rect">
            <a:avLst/>
          </a:prstGeom>
        </p:spPr>
      </p:pic>
      <p:pic>
        <p:nvPicPr>
          <p:cNvPr id="16" name="Picture 15" descr="A red circle with black background&#10;&#10;Description automatically generated">
            <a:extLst>
              <a:ext uri="{FF2B5EF4-FFF2-40B4-BE49-F238E27FC236}">
                <a16:creationId xmlns:a16="http://schemas.microsoft.com/office/drawing/2014/main" id="{58A517EF-8FB9-9669-87CC-33CBB0E214CE}"/>
              </a:ext>
            </a:extLst>
          </p:cNvPr>
          <p:cNvPicPr>
            <a:picLocks noChangeAspect="1"/>
          </p:cNvPicPr>
          <p:nvPr/>
        </p:nvPicPr>
        <p:blipFill>
          <a:blip r:embed="rId3"/>
          <a:stretch>
            <a:fillRect/>
          </a:stretch>
        </p:blipFill>
        <p:spPr>
          <a:xfrm>
            <a:off x="8241800" y="394918"/>
            <a:ext cx="306414" cy="306414"/>
          </a:xfrm>
          <a:prstGeom prst="rect">
            <a:avLst/>
          </a:prstGeom>
        </p:spPr>
      </p:pic>
      <p:pic>
        <p:nvPicPr>
          <p:cNvPr id="17" name="Picture 16" descr="A red circle with black background&#10;&#10;Description automatically generated">
            <a:extLst>
              <a:ext uri="{FF2B5EF4-FFF2-40B4-BE49-F238E27FC236}">
                <a16:creationId xmlns:a16="http://schemas.microsoft.com/office/drawing/2014/main" id="{08BD8C4C-5391-6504-E641-483B5C4384DA}"/>
              </a:ext>
            </a:extLst>
          </p:cNvPr>
          <p:cNvPicPr>
            <a:picLocks noChangeAspect="1"/>
          </p:cNvPicPr>
          <p:nvPr/>
        </p:nvPicPr>
        <p:blipFill>
          <a:blip r:embed="rId3"/>
          <a:stretch>
            <a:fillRect/>
          </a:stretch>
        </p:blipFill>
        <p:spPr>
          <a:xfrm>
            <a:off x="7226690" y="394918"/>
            <a:ext cx="306414" cy="30641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29DD3E77-23F6-F227-11F5-6D0949762CC4}"/>
              </a:ext>
            </a:extLst>
          </p:cNvPr>
          <p:cNvPicPr>
            <a:picLocks noChangeAspect="1"/>
          </p:cNvPicPr>
          <p:nvPr/>
        </p:nvPicPr>
        <p:blipFill>
          <a:blip r:embed="rId4"/>
          <a:stretch>
            <a:fillRect/>
          </a:stretch>
        </p:blipFill>
        <p:spPr>
          <a:xfrm>
            <a:off x="1076985" y="4511992"/>
            <a:ext cx="350144" cy="3501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F29011F8-FD90-18A4-94C4-2843834B196D}"/>
              </a:ext>
            </a:extLst>
          </p:cNvPr>
          <p:cNvPicPr>
            <a:picLocks noChangeAspect="1"/>
          </p:cNvPicPr>
          <p:nvPr/>
        </p:nvPicPr>
        <p:blipFill>
          <a:blip r:embed="rId4"/>
          <a:stretch>
            <a:fillRect/>
          </a:stretch>
        </p:blipFill>
        <p:spPr>
          <a:xfrm>
            <a:off x="654216" y="4507838"/>
            <a:ext cx="350144" cy="3501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7232BFD8-3409-1AD8-AF23-FE4172D419EA}"/>
              </a:ext>
            </a:extLst>
          </p:cNvPr>
          <p:cNvPicPr>
            <a:picLocks noChangeAspect="1"/>
          </p:cNvPicPr>
          <p:nvPr/>
        </p:nvPicPr>
        <p:blipFill>
          <a:blip r:embed="rId4"/>
          <a:stretch>
            <a:fillRect/>
          </a:stretch>
        </p:blipFill>
        <p:spPr>
          <a:xfrm>
            <a:off x="1499634" y="4507838"/>
            <a:ext cx="350144" cy="350144"/>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D4CC5AE-1F8A-5080-21EA-19DC12E1B8B5}"/>
              </a:ext>
            </a:extLst>
          </p:cNvPr>
          <p:cNvPicPr>
            <a:picLocks noChangeAspect="1"/>
          </p:cNvPicPr>
          <p:nvPr/>
        </p:nvPicPr>
        <p:blipFill>
          <a:blip r:embed="rId4"/>
          <a:stretch>
            <a:fillRect/>
          </a:stretch>
        </p:blipFill>
        <p:spPr>
          <a:xfrm>
            <a:off x="1913332" y="4507838"/>
            <a:ext cx="350144" cy="350144"/>
          </a:xfrm>
          <a:prstGeom prst="rect">
            <a:avLst/>
          </a:prstGeom>
        </p:spPr>
      </p:pic>
      <p:sp>
        <p:nvSpPr>
          <p:cNvPr id="2" name="Google Shape;352;p29">
            <a:extLst>
              <a:ext uri="{FF2B5EF4-FFF2-40B4-BE49-F238E27FC236}">
                <a16:creationId xmlns:a16="http://schemas.microsoft.com/office/drawing/2014/main" id="{542DCE3C-183E-8364-21AD-85722856EF11}"/>
              </a:ext>
            </a:extLst>
          </p:cNvPr>
          <p:cNvSpPr txBox="1">
            <a:spLocks noGrp="1"/>
          </p:cNvSpPr>
          <p:nvPr>
            <p:ph type="title"/>
          </p:nvPr>
        </p:nvSpPr>
        <p:spPr>
          <a:xfrm>
            <a:off x="720000" y="2167611"/>
            <a:ext cx="7704000" cy="8082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a:t>
            </a:r>
            <a:r>
              <a:rPr lang="en" dirty="0">
                <a:solidFill>
                  <a:schemeClr val="tx1"/>
                </a:solidFill>
              </a:rPr>
              <a:t>You</a:t>
            </a:r>
            <a:endParaRPr dirty="0"/>
          </a:p>
        </p:txBody>
      </p:sp>
    </p:spTree>
    <p:extLst>
      <p:ext uri="{BB962C8B-B14F-4D97-AF65-F5344CB8AC3E}">
        <p14:creationId xmlns:p14="http://schemas.microsoft.com/office/powerpoint/2010/main" val="777292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2;p29">
            <a:extLst>
              <a:ext uri="{FF2B5EF4-FFF2-40B4-BE49-F238E27FC236}">
                <a16:creationId xmlns:a16="http://schemas.microsoft.com/office/drawing/2014/main" id="{1653F737-B44C-D664-1675-CC5D7B892DD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of this template</a:t>
            </a:r>
            <a:endParaRPr dirty="0"/>
          </a:p>
        </p:txBody>
      </p:sp>
      <p:graphicFrame>
        <p:nvGraphicFramePr>
          <p:cNvPr id="5" name="Google Shape;353;p29">
            <a:extLst>
              <a:ext uri="{FF2B5EF4-FFF2-40B4-BE49-F238E27FC236}">
                <a16:creationId xmlns:a16="http://schemas.microsoft.com/office/drawing/2014/main" id="{019ED4CD-3F64-3E60-2480-00E5EC241F6A}"/>
              </a:ext>
            </a:extLst>
          </p:cNvPr>
          <p:cNvGraphicFramePr/>
          <p:nvPr>
            <p:extLst>
              <p:ext uri="{D42A27DB-BD31-4B8C-83A1-F6EECF244321}">
                <p14:modId xmlns:p14="http://schemas.microsoft.com/office/powerpoint/2010/main" val="3795472972"/>
              </p:ext>
            </p:extLst>
          </p:nvPr>
        </p:nvGraphicFramePr>
        <p:xfrm>
          <a:off x="720000" y="1792988"/>
          <a:ext cx="7704000" cy="2169150"/>
        </p:xfrm>
        <a:graphic>
          <a:graphicData uri="http://schemas.openxmlformats.org/drawingml/2006/table">
            <a:tbl>
              <a:tblPr>
                <a:noFill/>
                <a:tableStyleId>{92F17D4D-BF2C-40FC-90FD-9EA32E76B6B1}</a:tableStyleId>
              </a:tblPr>
              <a:tblGrid>
                <a:gridCol w="2458325">
                  <a:extLst>
                    <a:ext uri="{9D8B030D-6E8A-4147-A177-3AD203B41FA5}">
                      <a16:colId xmlns:a16="http://schemas.microsoft.com/office/drawing/2014/main" val="20000"/>
                    </a:ext>
                  </a:extLst>
                </a:gridCol>
                <a:gridCol w="524567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100" b="1" u="none" dirty="0">
                          <a:solidFill>
                            <a:schemeClr val="lt1"/>
                          </a:solidFill>
                          <a:latin typeface="Raleway"/>
                          <a:ea typeface="Raleway"/>
                          <a:cs typeface="Raleway"/>
                          <a:sym typeface="Raleway"/>
                        </a:rPr>
                        <a:t>Gaol</a:t>
                      </a:r>
                      <a:endParaRPr sz="1100" b="1" u="none" dirty="0">
                        <a:solidFill>
                          <a:schemeClr val="lt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dirty="0">
                          <a:solidFill>
                            <a:schemeClr val="dk1"/>
                          </a:solidFill>
                          <a:latin typeface="Raleway"/>
                          <a:ea typeface="Raleway"/>
                          <a:cs typeface="Raleway"/>
                          <a:sym typeface="Raleway"/>
                        </a:rPr>
                        <a:t>To discuss the goal of our task.</a:t>
                      </a:r>
                      <a:endParaRPr sz="1000" dirty="0">
                        <a:solidFill>
                          <a:schemeClr val="dk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100" b="1" u="none" dirty="0">
                          <a:solidFill>
                            <a:schemeClr val="lt1"/>
                          </a:solidFill>
                          <a:latin typeface="Raleway"/>
                          <a:ea typeface="Raleway"/>
                          <a:cs typeface="Raleway"/>
                          <a:sym typeface="Raleway"/>
                        </a:rPr>
                        <a:t>PEAS Description</a:t>
                      </a:r>
                      <a:endParaRPr sz="1100" b="1" u="none" dirty="0">
                        <a:solidFill>
                          <a:schemeClr val="lt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None/>
                      </a:pPr>
                      <a:r>
                        <a:rPr lang="en-US" sz="1000" b="0" dirty="0">
                          <a:solidFill>
                            <a:schemeClr val="dk1"/>
                          </a:solidFill>
                          <a:latin typeface="Raleway"/>
                          <a:ea typeface="Raleway"/>
                          <a:cs typeface="Raleway"/>
                          <a:sym typeface="Raleway"/>
                        </a:rPr>
                        <a:t>PEAS (Performance measures, Environment, Actuators, and Sensors)  of our task.</a:t>
                      </a:r>
                      <a:endParaRPr sz="1000" b="0" dirty="0">
                        <a:solidFill>
                          <a:schemeClr val="dk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100" b="1" u="none" dirty="0">
                          <a:solidFill>
                            <a:schemeClr val="lt1"/>
                          </a:solidFill>
                          <a:latin typeface="Raleway"/>
                          <a:ea typeface="Raleway"/>
                          <a:cs typeface="Raleway"/>
                          <a:sym typeface="Raleway"/>
                        </a:rPr>
                        <a:t>Rules of the game</a:t>
                      </a:r>
                      <a:endParaRPr sz="1100" b="1" u="none" dirty="0">
                        <a:solidFill>
                          <a:schemeClr val="lt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dirty="0">
                          <a:solidFill>
                            <a:schemeClr val="dk1"/>
                          </a:solidFill>
                          <a:latin typeface="Raleway"/>
                          <a:ea typeface="Raleway"/>
                          <a:cs typeface="Raleway"/>
                          <a:sym typeface="Raleway"/>
                        </a:rPr>
                        <a:t>Basic rules of the connect 4 game.</a:t>
                      </a:r>
                      <a:endParaRPr sz="1000" dirty="0">
                        <a:solidFill>
                          <a:schemeClr val="dk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100" b="1" u="none" dirty="0">
                          <a:solidFill>
                            <a:schemeClr val="lt1"/>
                          </a:solidFill>
                          <a:latin typeface="Raleway"/>
                          <a:ea typeface="Raleway"/>
                          <a:cs typeface="Raleway"/>
                          <a:sym typeface="Raleway"/>
                        </a:rPr>
                        <a:t>Game Complexity</a:t>
                      </a:r>
                      <a:endParaRPr sz="1100" b="1" u="none" dirty="0">
                        <a:solidFill>
                          <a:schemeClr val="lt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dirty="0">
                          <a:solidFill>
                            <a:schemeClr val="dk1"/>
                          </a:solidFill>
                          <a:latin typeface="Raleway"/>
                          <a:ea typeface="Raleway"/>
                          <a:cs typeface="Raleway"/>
                          <a:sym typeface="Raleway"/>
                        </a:rPr>
                        <a:t>Dsicusing Complexity of the game.</a:t>
                      </a:r>
                      <a:endParaRPr sz="1000" dirty="0">
                        <a:solidFill>
                          <a:schemeClr val="dk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100" b="1" u="none" dirty="0">
                          <a:solidFill>
                            <a:schemeClr val="lt1"/>
                          </a:solidFill>
                          <a:latin typeface="Raleway"/>
                          <a:ea typeface="Raleway"/>
                          <a:cs typeface="Raleway"/>
                          <a:sym typeface="Raleway"/>
                        </a:rPr>
                        <a:t>Interface Overview</a:t>
                      </a:r>
                      <a:endParaRPr sz="1100" b="1" u="none" dirty="0">
                        <a:solidFill>
                          <a:schemeClr val="lt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dirty="0">
                          <a:solidFill>
                            <a:schemeClr val="dk1"/>
                          </a:solidFill>
                          <a:latin typeface="Raleway"/>
                          <a:ea typeface="Raleway"/>
                          <a:cs typeface="Raleway"/>
                          <a:sym typeface="Raleway"/>
                        </a:rPr>
                        <a:t>Discusing interface of the game.</a:t>
                      </a:r>
                      <a:endParaRPr sz="1000" dirty="0">
                        <a:solidFill>
                          <a:schemeClr val="dk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100" b="1" dirty="0">
                          <a:solidFill>
                            <a:schemeClr val="lt1"/>
                          </a:solidFill>
                          <a:latin typeface="Raleway"/>
                          <a:ea typeface="Raleway"/>
                          <a:cs typeface="Raleway"/>
                          <a:sym typeface="Raleway"/>
                        </a:rPr>
                        <a:t>Conlusion </a:t>
                      </a:r>
                      <a:endParaRPr sz="1100" b="1" dirty="0">
                        <a:solidFill>
                          <a:schemeClr val="lt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US" sz="1000" dirty="0">
                          <a:solidFill>
                            <a:schemeClr val="dk1"/>
                          </a:solidFill>
                          <a:latin typeface="Raleway"/>
                          <a:ea typeface="Raleway"/>
                          <a:cs typeface="Raleway"/>
                          <a:sym typeface="Raleway"/>
                        </a:rPr>
                        <a:t>Conclusion along with refences used.</a:t>
                      </a:r>
                      <a:endParaRPr sz="1000" dirty="0">
                        <a:solidFill>
                          <a:schemeClr val="dk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14" name="Picture 13" descr="A red circle with black background&#10;&#10;Description automatically generated">
            <a:extLst>
              <a:ext uri="{FF2B5EF4-FFF2-40B4-BE49-F238E27FC236}">
                <a16:creationId xmlns:a16="http://schemas.microsoft.com/office/drawing/2014/main" id="{83AAA1D4-41AD-EA86-81C1-3436A121D7AD}"/>
              </a:ext>
            </a:extLst>
          </p:cNvPr>
          <p:cNvPicPr>
            <a:picLocks noChangeAspect="1"/>
          </p:cNvPicPr>
          <p:nvPr/>
        </p:nvPicPr>
        <p:blipFill>
          <a:blip r:embed="rId2"/>
          <a:stretch>
            <a:fillRect/>
          </a:stretch>
        </p:blipFill>
        <p:spPr>
          <a:xfrm>
            <a:off x="7565060" y="394918"/>
            <a:ext cx="306414" cy="306414"/>
          </a:xfrm>
          <a:prstGeom prst="rect">
            <a:avLst/>
          </a:prstGeom>
        </p:spPr>
      </p:pic>
      <p:pic>
        <p:nvPicPr>
          <p:cNvPr id="15" name="Picture 14" descr="A red circle with black background&#10;&#10;Description automatically generated">
            <a:extLst>
              <a:ext uri="{FF2B5EF4-FFF2-40B4-BE49-F238E27FC236}">
                <a16:creationId xmlns:a16="http://schemas.microsoft.com/office/drawing/2014/main" id="{EFED6093-8199-53AA-6C39-6F9C2D73E217}"/>
              </a:ext>
            </a:extLst>
          </p:cNvPr>
          <p:cNvPicPr>
            <a:picLocks noChangeAspect="1"/>
          </p:cNvPicPr>
          <p:nvPr/>
        </p:nvPicPr>
        <p:blipFill>
          <a:blip r:embed="rId2"/>
          <a:stretch>
            <a:fillRect/>
          </a:stretch>
        </p:blipFill>
        <p:spPr>
          <a:xfrm>
            <a:off x="7903430" y="394918"/>
            <a:ext cx="306414" cy="306414"/>
          </a:xfrm>
          <a:prstGeom prst="rect">
            <a:avLst/>
          </a:prstGeom>
        </p:spPr>
      </p:pic>
      <p:pic>
        <p:nvPicPr>
          <p:cNvPr id="16" name="Picture 15" descr="A red circle with black background&#10;&#10;Description automatically generated">
            <a:extLst>
              <a:ext uri="{FF2B5EF4-FFF2-40B4-BE49-F238E27FC236}">
                <a16:creationId xmlns:a16="http://schemas.microsoft.com/office/drawing/2014/main" id="{58A517EF-8FB9-9669-87CC-33CBB0E214CE}"/>
              </a:ext>
            </a:extLst>
          </p:cNvPr>
          <p:cNvPicPr>
            <a:picLocks noChangeAspect="1"/>
          </p:cNvPicPr>
          <p:nvPr/>
        </p:nvPicPr>
        <p:blipFill>
          <a:blip r:embed="rId2"/>
          <a:stretch>
            <a:fillRect/>
          </a:stretch>
        </p:blipFill>
        <p:spPr>
          <a:xfrm>
            <a:off x="8241800" y="394918"/>
            <a:ext cx="306414" cy="306414"/>
          </a:xfrm>
          <a:prstGeom prst="rect">
            <a:avLst/>
          </a:prstGeom>
        </p:spPr>
      </p:pic>
      <p:pic>
        <p:nvPicPr>
          <p:cNvPr id="17" name="Picture 16" descr="A red circle with black background&#10;&#10;Description automatically generated">
            <a:extLst>
              <a:ext uri="{FF2B5EF4-FFF2-40B4-BE49-F238E27FC236}">
                <a16:creationId xmlns:a16="http://schemas.microsoft.com/office/drawing/2014/main" id="{08BD8C4C-5391-6504-E641-483B5C4384DA}"/>
              </a:ext>
            </a:extLst>
          </p:cNvPr>
          <p:cNvPicPr>
            <a:picLocks noChangeAspect="1"/>
          </p:cNvPicPr>
          <p:nvPr/>
        </p:nvPicPr>
        <p:blipFill>
          <a:blip r:embed="rId2"/>
          <a:stretch>
            <a:fillRect/>
          </a:stretch>
        </p:blipFill>
        <p:spPr>
          <a:xfrm>
            <a:off x="7226690" y="394918"/>
            <a:ext cx="306414" cy="30641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29DD3E77-23F6-F227-11F5-6D0949762CC4}"/>
              </a:ext>
            </a:extLst>
          </p:cNvPr>
          <p:cNvPicPr>
            <a:picLocks noChangeAspect="1"/>
          </p:cNvPicPr>
          <p:nvPr/>
        </p:nvPicPr>
        <p:blipFill>
          <a:blip r:embed="rId3"/>
          <a:stretch>
            <a:fillRect/>
          </a:stretch>
        </p:blipFill>
        <p:spPr>
          <a:xfrm>
            <a:off x="1076985" y="4511992"/>
            <a:ext cx="350144" cy="3501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F29011F8-FD90-18A4-94C4-2843834B196D}"/>
              </a:ext>
            </a:extLst>
          </p:cNvPr>
          <p:cNvPicPr>
            <a:picLocks noChangeAspect="1"/>
          </p:cNvPicPr>
          <p:nvPr/>
        </p:nvPicPr>
        <p:blipFill>
          <a:blip r:embed="rId3"/>
          <a:stretch>
            <a:fillRect/>
          </a:stretch>
        </p:blipFill>
        <p:spPr>
          <a:xfrm>
            <a:off x="654216" y="4507838"/>
            <a:ext cx="350144" cy="3501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7232BFD8-3409-1AD8-AF23-FE4172D419EA}"/>
              </a:ext>
            </a:extLst>
          </p:cNvPr>
          <p:cNvPicPr>
            <a:picLocks noChangeAspect="1"/>
          </p:cNvPicPr>
          <p:nvPr/>
        </p:nvPicPr>
        <p:blipFill>
          <a:blip r:embed="rId3"/>
          <a:stretch>
            <a:fillRect/>
          </a:stretch>
        </p:blipFill>
        <p:spPr>
          <a:xfrm>
            <a:off x="1499634" y="4507838"/>
            <a:ext cx="350144" cy="350144"/>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D4CC5AE-1F8A-5080-21EA-19DC12E1B8B5}"/>
              </a:ext>
            </a:extLst>
          </p:cNvPr>
          <p:cNvPicPr>
            <a:picLocks noChangeAspect="1"/>
          </p:cNvPicPr>
          <p:nvPr/>
        </p:nvPicPr>
        <p:blipFill>
          <a:blip r:embed="rId3"/>
          <a:stretch>
            <a:fillRect/>
          </a:stretch>
        </p:blipFill>
        <p:spPr>
          <a:xfrm>
            <a:off x="1913332" y="4507838"/>
            <a:ext cx="350144" cy="350144"/>
          </a:xfrm>
          <a:prstGeom prst="rect">
            <a:avLst/>
          </a:prstGeom>
        </p:spPr>
      </p:pic>
    </p:spTree>
    <p:extLst>
      <p:ext uri="{BB962C8B-B14F-4D97-AF65-F5344CB8AC3E}">
        <p14:creationId xmlns:p14="http://schemas.microsoft.com/office/powerpoint/2010/main" val="150903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2;p29">
            <a:extLst>
              <a:ext uri="{FF2B5EF4-FFF2-40B4-BE49-F238E27FC236}">
                <a16:creationId xmlns:a16="http://schemas.microsoft.com/office/drawing/2014/main" id="{1653F737-B44C-D664-1675-CC5D7B892DD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 name="Google Shape;354;p29">
            <a:extLst>
              <a:ext uri="{FF2B5EF4-FFF2-40B4-BE49-F238E27FC236}">
                <a16:creationId xmlns:a16="http://schemas.microsoft.com/office/drawing/2014/main" id="{3ECE8B5C-DC47-3790-F85F-5073F49DA756}"/>
              </a:ext>
            </a:extLst>
          </p:cNvPr>
          <p:cNvSpPr txBox="1"/>
          <p:nvPr/>
        </p:nvSpPr>
        <p:spPr>
          <a:xfrm>
            <a:off x="720000" y="1758568"/>
            <a:ext cx="7704000" cy="2939907"/>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US" dirty="0">
                <a:solidFill>
                  <a:schemeClr val="dk1"/>
                </a:solidFill>
                <a:latin typeface="Raleway"/>
                <a:ea typeface="Raleway"/>
                <a:cs typeface="Raleway"/>
                <a:sym typeface="Raleway"/>
              </a:rPr>
              <a:t>The goal of this task was to create an agent to play the game Connect Four. The rules for the game were taken from the classic game of Connect Four. However, the environment and the agent program was created from scratch. On the surface the program functions as a simple Connect Four game playable between two human players. In order to make an appropriate agent design, the task environment must first be identified and described.</a:t>
            </a:r>
          </a:p>
          <a:p>
            <a:pPr marL="0" lvl="0" indent="0" algn="l" rtl="0">
              <a:spcBef>
                <a:spcPts val="0"/>
              </a:spcBef>
              <a:spcAft>
                <a:spcPts val="0"/>
              </a:spcAft>
              <a:buNone/>
            </a:pPr>
            <a:r>
              <a:rPr lang="en-US" dirty="0">
                <a:solidFill>
                  <a:schemeClr val="dk1"/>
                </a:solidFill>
                <a:latin typeface="Raleway"/>
                <a:ea typeface="Raleway"/>
                <a:cs typeface="Raleway"/>
                <a:sym typeface="Raleway"/>
              </a:rPr>
              <a:t>We have used </a:t>
            </a:r>
            <a:r>
              <a:rPr lang="en-US" b="1" dirty="0">
                <a:solidFill>
                  <a:schemeClr val="dk1"/>
                </a:solidFill>
                <a:latin typeface="Raleway"/>
                <a:ea typeface="Raleway"/>
                <a:cs typeface="Raleway"/>
                <a:sym typeface="Raleway"/>
              </a:rPr>
              <a:t>PEAS (Performance measures, Environment, Actuators, and Sensors) </a:t>
            </a:r>
            <a:r>
              <a:rPr lang="en-US" dirty="0">
                <a:solidFill>
                  <a:schemeClr val="dk1"/>
                </a:solidFill>
                <a:latin typeface="Raleway"/>
                <a:ea typeface="Raleway"/>
                <a:cs typeface="Raleway"/>
                <a:sym typeface="Raleway"/>
              </a:rPr>
              <a:t>description concept to describe this task environment. The task environment can be further categorized by several other factors, such as observability, number of agents, etc.</a:t>
            </a:r>
          </a:p>
          <a:p>
            <a:pPr marL="0" lvl="0" indent="0" algn="l" rtl="0">
              <a:spcBef>
                <a:spcPts val="0"/>
              </a:spcBef>
              <a:spcAft>
                <a:spcPts val="0"/>
              </a:spcAft>
              <a:buNone/>
            </a:pPr>
            <a:endParaRPr lang="en-US" dirty="0">
              <a:solidFill>
                <a:schemeClr val="dk1"/>
              </a:solidFill>
              <a:latin typeface="Raleway"/>
              <a:ea typeface="Raleway"/>
              <a:cs typeface="Raleway"/>
              <a:sym typeface="Raleway"/>
            </a:endParaRPr>
          </a:p>
          <a:p>
            <a:pPr marL="0" lvl="0" indent="0" algn="l" rtl="0">
              <a:spcBef>
                <a:spcPts val="0"/>
              </a:spcBef>
              <a:spcAft>
                <a:spcPts val="0"/>
              </a:spcAft>
              <a:buNone/>
            </a:pPr>
            <a:endParaRPr dirty="0">
              <a:solidFill>
                <a:schemeClr val="dk1"/>
              </a:solidFill>
              <a:latin typeface="Raleway"/>
              <a:ea typeface="Raleway"/>
              <a:cs typeface="Raleway"/>
              <a:sym typeface="Raleway"/>
            </a:endParaRPr>
          </a:p>
        </p:txBody>
      </p:sp>
      <p:pic>
        <p:nvPicPr>
          <p:cNvPr id="14" name="Picture 13" descr="A red circle with black background&#10;&#10;Description automatically generated">
            <a:extLst>
              <a:ext uri="{FF2B5EF4-FFF2-40B4-BE49-F238E27FC236}">
                <a16:creationId xmlns:a16="http://schemas.microsoft.com/office/drawing/2014/main" id="{83AAA1D4-41AD-EA86-81C1-3436A121D7AD}"/>
              </a:ext>
            </a:extLst>
          </p:cNvPr>
          <p:cNvPicPr>
            <a:picLocks noChangeAspect="1"/>
          </p:cNvPicPr>
          <p:nvPr/>
        </p:nvPicPr>
        <p:blipFill>
          <a:blip r:embed="rId2"/>
          <a:stretch>
            <a:fillRect/>
          </a:stretch>
        </p:blipFill>
        <p:spPr>
          <a:xfrm>
            <a:off x="7565060" y="394918"/>
            <a:ext cx="306414" cy="306414"/>
          </a:xfrm>
          <a:prstGeom prst="rect">
            <a:avLst/>
          </a:prstGeom>
        </p:spPr>
      </p:pic>
      <p:pic>
        <p:nvPicPr>
          <p:cNvPr id="15" name="Picture 14" descr="A red circle with black background&#10;&#10;Description automatically generated">
            <a:extLst>
              <a:ext uri="{FF2B5EF4-FFF2-40B4-BE49-F238E27FC236}">
                <a16:creationId xmlns:a16="http://schemas.microsoft.com/office/drawing/2014/main" id="{EFED6093-8199-53AA-6C39-6F9C2D73E217}"/>
              </a:ext>
            </a:extLst>
          </p:cNvPr>
          <p:cNvPicPr>
            <a:picLocks noChangeAspect="1"/>
          </p:cNvPicPr>
          <p:nvPr/>
        </p:nvPicPr>
        <p:blipFill>
          <a:blip r:embed="rId2"/>
          <a:stretch>
            <a:fillRect/>
          </a:stretch>
        </p:blipFill>
        <p:spPr>
          <a:xfrm>
            <a:off x="7903430" y="394918"/>
            <a:ext cx="306414" cy="306414"/>
          </a:xfrm>
          <a:prstGeom prst="rect">
            <a:avLst/>
          </a:prstGeom>
        </p:spPr>
      </p:pic>
      <p:pic>
        <p:nvPicPr>
          <p:cNvPr id="16" name="Picture 15" descr="A red circle with black background&#10;&#10;Description automatically generated">
            <a:extLst>
              <a:ext uri="{FF2B5EF4-FFF2-40B4-BE49-F238E27FC236}">
                <a16:creationId xmlns:a16="http://schemas.microsoft.com/office/drawing/2014/main" id="{58A517EF-8FB9-9669-87CC-33CBB0E214CE}"/>
              </a:ext>
            </a:extLst>
          </p:cNvPr>
          <p:cNvPicPr>
            <a:picLocks noChangeAspect="1"/>
          </p:cNvPicPr>
          <p:nvPr/>
        </p:nvPicPr>
        <p:blipFill>
          <a:blip r:embed="rId2"/>
          <a:stretch>
            <a:fillRect/>
          </a:stretch>
        </p:blipFill>
        <p:spPr>
          <a:xfrm>
            <a:off x="8241800" y="394918"/>
            <a:ext cx="306414" cy="306414"/>
          </a:xfrm>
          <a:prstGeom prst="rect">
            <a:avLst/>
          </a:prstGeom>
        </p:spPr>
      </p:pic>
      <p:pic>
        <p:nvPicPr>
          <p:cNvPr id="17" name="Picture 16" descr="A red circle with black background&#10;&#10;Description automatically generated">
            <a:extLst>
              <a:ext uri="{FF2B5EF4-FFF2-40B4-BE49-F238E27FC236}">
                <a16:creationId xmlns:a16="http://schemas.microsoft.com/office/drawing/2014/main" id="{08BD8C4C-5391-6504-E641-483B5C4384DA}"/>
              </a:ext>
            </a:extLst>
          </p:cNvPr>
          <p:cNvPicPr>
            <a:picLocks noChangeAspect="1"/>
          </p:cNvPicPr>
          <p:nvPr/>
        </p:nvPicPr>
        <p:blipFill>
          <a:blip r:embed="rId2"/>
          <a:stretch>
            <a:fillRect/>
          </a:stretch>
        </p:blipFill>
        <p:spPr>
          <a:xfrm>
            <a:off x="7226690" y="394918"/>
            <a:ext cx="306414" cy="30641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29DD3E77-23F6-F227-11F5-6D0949762CC4}"/>
              </a:ext>
            </a:extLst>
          </p:cNvPr>
          <p:cNvPicPr>
            <a:picLocks noChangeAspect="1"/>
          </p:cNvPicPr>
          <p:nvPr/>
        </p:nvPicPr>
        <p:blipFill>
          <a:blip r:embed="rId3"/>
          <a:stretch>
            <a:fillRect/>
          </a:stretch>
        </p:blipFill>
        <p:spPr>
          <a:xfrm>
            <a:off x="1076985" y="4511992"/>
            <a:ext cx="350144" cy="3501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F29011F8-FD90-18A4-94C4-2843834B196D}"/>
              </a:ext>
            </a:extLst>
          </p:cNvPr>
          <p:cNvPicPr>
            <a:picLocks noChangeAspect="1"/>
          </p:cNvPicPr>
          <p:nvPr/>
        </p:nvPicPr>
        <p:blipFill>
          <a:blip r:embed="rId3"/>
          <a:stretch>
            <a:fillRect/>
          </a:stretch>
        </p:blipFill>
        <p:spPr>
          <a:xfrm>
            <a:off x="654216" y="4507838"/>
            <a:ext cx="350144" cy="3501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7232BFD8-3409-1AD8-AF23-FE4172D419EA}"/>
              </a:ext>
            </a:extLst>
          </p:cNvPr>
          <p:cNvPicPr>
            <a:picLocks noChangeAspect="1"/>
          </p:cNvPicPr>
          <p:nvPr/>
        </p:nvPicPr>
        <p:blipFill>
          <a:blip r:embed="rId3"/>
          <a:stretch>
            <a:fillRect/>
          </a:stretch>
        </p:blipFill>
        <p:spPr>
          <a:xfrm>
            <a:off x="1499634" y="4507838"/>
            <a:ext cx="350144" cy="350144"/>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D4CC5AE-1F8A-5080-21EA-19DC12E1B8B5}"/>
              </a:ext>
            </a:extLst>
          </p:cNvPr>
          <p:cNvPicPr>
            <a:picLocks noChangeAspect="1"/>
          </p:cNvPicPr>
          <p:nvPr/>
        </p:nvPicPr>
        <p:blipFill>
          <a:blip r:embed="rId3"/>
          <a:stretch>
            <a:fillRect/>
          </a:stretch>
        </p:blipFill>
        <p:spPr>
          <a:xfrm>
            <a:off x="1913332" y="4507838"/>
            <a:ext cx="350144" cy="350144"/>
          </a:xfrm>
          <a:prstGeom prst="rect">
            <a:avLst/>
          </a:prstGeom>
        </p:spPr>
      </p:pic>
    </p:spTree>
    <p:extLst>
      <p:ext uri="{BB962C8B-B14F-4D97-AF65-F5344CB8AC3E}">
        <p14:creationId xmlns:p14="http://schemas.microsoft.com/office/powerpoint/2010/main" val="488117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2;p29">
            <a:extLst>
              <a:ext uri="{FF2B5EF4-FFF2-40B4-BE49-F238E27FC236}">
                <a16:creationId xmlns:a16="http://schemas.microsoft.com/office/drawing/2014/main" id="{1653F737-B44C-D664-1675-CC5D7B892DD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PEAS Description</a:t>
            </a:r>
            <a:endParaRPr dirty="0"/>
          </a:p>
        </p:txBody>
      </p:sp>
      <p:graphicFrame>
        <p:nvGraphicFramePr>
          <p:cNvPr id="5" name="Google Shape;353;p29">
            <a:extLst>
              <a:ext uri="{FF2B5EF4-FFF2-40B4-BE49-F238E27FC236}">
                <a16:creationId xmlns:a16="http://schemas.microsoft.com/office/drawing/2014/main" id="{019ED4CD-3F64-3E60-2480-00E5EC241F6A}"/>
              </a:ext>
            </a:extLst>
          </p:cNvPr>
          <p:cNvGraphicFramePr/>
          <p:nvPr>
            <p:extLst>
              <p:ext uri="{D42A27DB-BD31-4B8C-83A1-F6EECF244321}">
                <p14:modId xmlns:p14="http://schemas.microsoft.com/office/powerpoint/2010/main" val="2656315530"/>
              </p:ext>
            </p:extLst>
          </p:nvPr>
        </p:nvGraphicFramePr>
        <p:xfrm>
          <a:off x="720000" y="1856892"/>
          <a:ext cx="7704000" cy="1807625"/>
        </p:xfrm>
        <a:graphic>
          <a:graphicData uri="http://schemas.openxmlformats.org/drawingml/2006/table">
            <a:tbl>
              <a:tblPr>
                <a:noFill/>
                <a:tableStyleId>{92F17D4D-BF2C-40FC-90FD-9EA32E76B6B1}</a:tableStyleId>
              </a:tblPr>
              <a:tblGrid>
                <a:gridCol w="2458325">
                  <a:extLst>
                    <a:ext uri="{9D8B030D-6E8A-4147-A177-3AD203B41FA5}">
                      <a16:colId xmlns:a16="http://schemas.microsoft.com/office/drawing/2014/main" val="20000"/>
                    </a:ext>
                  </a:extLst>
                </a:gridCol>
                <a:gridCol w="5245675">
                  <a:extLst>
                    <a:ext uri="{9D8B030D-6E8A-4147-A177-3AD203B41FA5}">
                      <a16:colId xmlns:a16="http://schemas.microsoft.com/office/drawing/2014/main" val="20001"/>
                    </a:ext>
                  </a:extLst>
                </a:gridCol>
              </a:tblGrid>
              <a:tr h="361525">
                <a:tc>
                  <a:txBody>
                    <a:bodyPr/>
                    <a:lstStyle/>
                    <a:p>
                      <a:pPr marL="0" lvl="0" indent="0" algn="ctr" rtl="0">
                        <a:spcBef>
                          <a:spcPts val="0"/>
                        </a:spcBef>
                        <a:spcAft>
                          <a:spcPts val="0"/>
                        </a:spcAft>
                        <a:buNone/>
                      </a:pPr>
                      <a:r>
                        <a:rPr lang="en-IN" sz="1100" b="1" u="none" dirty="0">
                          <a:solidFill>
                            <a:schemeClr val="lt1"/>
                          </a:solidFill>
                          <a:latin typeface="Raleway"/>
                          <a:ea typeface="Raleway"/>
                          <a:cs typeface="Raleway"/>
                          <a:sym typeface="Raleway"/>
                        </a:rPr>
                        <a:t>Agent Type</a:t>
                      </a:r>
                      <a:endParaRPr sz="1100" b="1" u="none" dirty="0">
                        <a:solidFill>
                          <a:schemeClr val="lt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000" b="1" dirty="0">
                          <a:solidFill>
                            <a:schemeClr val="dk1"/>
                          </a:solidFill>
                          <a:latin typeface="Raleway"/>
                          <a:ea typeface="Raleway"/>
                          <a:cs typeface="Raleway"/>
                          <a:sym typeface="Raleway"/>
                        </a:rPr>
                        <a:t>Connect Four Playing Software Agent</a:t>
                      </a:r>
                      <a:endParaRPr sz="1000" b="1" dirty="0">
                        <a:solidFill>
                          <a:schemeClr val="dk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US" sz="1100" b="0" u="none" dirty="0">
                          <a:solidFill>
                            <a:schemeClr val="lt1"/>
                          </a:solidFill>
                          <a:latin typeface="Raleway"/>
                          <a:ea typeface="Raleway"/>
                          <a:cs typeface="Raleway"/>
                          <a:sym typeface="Raleway"/>
                        </a:rPr>
                        <a:t>1. Performance Measure</a:t>
                      </a:r>
                      <a:endParaRPr sz="1100" b="0" u="none" dirty="0">
                        <a:solidFill>
                          <a:schemeClr val="lt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None/>
                      </a:pPr>
                      <a:r>
                        <a:rPr lang="en-US" sz="1000" dirty="0">
                          <a:solidFill>
                            <a:schemeClr val="dk1"/>
                          </a:solidFill>
                          <a:latin typeface="Raleway"/>
                          <a:ea typeface="Raleway"/>
                          <a:cs typeface="Raleway"/>
                          <a:sym typeface="Raleway"/>
                        </a:rPr>
                        <a:t>Put four pieces adjacent or diagonal to each other, prevent opponent from doing the same.</a:t>
                      </a:r>
                      <a:endParaRPr sz="1000" dirty="0">
                        <a:solidFill>
                          <a:schemeClr val="dk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100" b="0" u="none" dirty="0">
                          <a:solidFill>
                            <a:schemeClr val="lt1"/>
                          </a:solidFill>
                          <a:latin typeface="Raleway"/>
                          <a:ea typeface="Raleway"/>
                          <a:cs typeface="Raleway"/>
                          <a:sym typeface="Raleway"/>
                        </a:rPr>
                        <a:t>2. Environment</a:t>
                      </a:r>
                      <a:endParaRPr sz="1100" b="0" u="none" dirty="0">
                        <a:solidFill>
                          <a:schemeClr val="lt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US" sz="1000" dirty="0">
                          <a:solidFill>
                            <a:schemeClr val="dk1"/>
                          </a:solidFill>
                          <a:latin typeface="Raleway"/>
                          <a:ea typeface="Raleway"/>
                          <a:cs typeface="Raleway"/>
                          <a:sym typeface="Raleway"/>
                        </a:rPr>
                        <a:t>Game Board, Agent’s pieces, and Opponent’s pieces.</a:t>
                      </a:r>
                      <a:endParaRPr sz="1000" dirty="0">
                        <a:solidFill>
                          <a:schemeClr val="dk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100" b="0" u="none" dirty="0">
                          <a:solidFill>
                            <a:schemeClr val="lt1"/>
                          </a:solidFill>
                          <a:latin typeface="Raleway"/>
                          <a:ea typeface="Raleway"/>
                          <a:cs typeface="Raleway"/>
                          <a:sym typeface="Raleway"/>
                        </a:rPr>
                        <a:t>3. Acutators</a:t>
                      </a:r>
                      <a:endParaRPr sz="1100" b="0" u="none" dirty="0">
                        <a:solidFill>
                          <a:schemeClr val="lt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IN" sz="1000" dirty="0">
                          <a:solidFill>
                            <a:schemeClr val="dk1"/>
                          </a:solidFill>
                          <a:latin typeface="Raleway"/>
                          <a:ea typeface="Raleway"/>
                          <a:cs typeface="Raleway"/>
                          <a:sym typeface="Raleway"/>
                        </a:rPr>
                        <a:t>Piece placing function.</a:t>
                      </a:r>
                      <a:endParaRPr sz="1000" dirty="0">
                        <a:solidFill>
                          <a:schemeClr val="dk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100" b="0" u="none" dirty="0">
                          <a:solidFill>
                            <a:schemeClr val="lt1"/>
                          </a:solidFill>
                          <a:latin typeface="Raleway"/>
                          <a:ea typeface="Raleway"/>
                          <a:cs typeface="Raleway"/>
                          <a:sym typeface="Raleway"/>
                        </a:rPr>
                        <a:t>4. Sensors</a:t>
                      </a:r>
                      <a:endParaRPr sz="1100" b="0" u="none" dirty="0">
                        <a:solidFill>
                          <a:schemeClr val="lt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dirty="0">
                          <a:solidFill>
                            <a:schemeClr val="dk1"/>
                          </a:solidFill>
                          <a:latin typeface="Raleway"/>
                          <a:ea typeface="Raleway"/>
                          <a:cs typeface="Raleway"/>
                          <a:sym typeface="Raleway"/>
                        </a:rPr>
                        <a:t>Direct access of the state board</a:t>
                      </a:r>
                      <a:endParaRPr sz="1000" dirty="0">
                        <a:solidFill>
                          <a:schemeClr val="dk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4" name="Picture 13" descr="A red circle with black background&#10;&#10;Description automatically generated">
            <a:extLst>
              <a:ext uri="{FF2B5EF4-FFF2-40B4-BE49-F238E27FC236}">
                <a16:creationId xmlns:a16="http://schemas.microsoft.com/office/drawing/2014/main" id="{83AAA1D4-41AD-EA86-81C1-3436A121D7AD}"/>
              </a:ext>
            </a:extLst>
          </p:cNvPr>
          <p:cNvPicPr>
            <a:picLocks noChangeAspect="1"/>
          </p:cNvPicPr>
          <p:nvPr/>
        </p:nvPicPr>
        <p:blipFill>
          <a:blip r:embed="rId2"/>
          <a:stretch>
            <a:fillRect/>
          </a:stretch>
        </p:blipFill>
        <p:spPr>
          <a:xfrm>
            <a:off x="7565060" y="394918"/>
            <a:ext cx="306414" cy="306414"/>
          </a:xfrm>
          <a:prstGeom prst="rect">
            <a:avLst/>
          </a:prstGeom>
        </p:spPr>
      </p:pic>
      <p:pic>
        <p:nvPicPr>
          <p:cNvPr id="15" name="Picture 14" descr="A red circle with black background&#10;&#10;Description automatically generated">
            <a:extLst>
              <a:ext uri="{FF2B5EF4-FFF2-40B4-BE49-F238E27FC236}">
                <a16:creationId xmlns:a16="http://schemas.microsoft.com/office/drawing/2014/main" id="{EFED6093-8199-53AA-6C39-6F9C2D73E217}"/>
              </a:ext>
            </a:extLst>
          </p:cNvPr>
          <p:cNvPicPr>
            <a:picLocks noChangeAspect="1"/>
          </p:cNvPicPr>
          <p:nvPr/>
        </p:nvPicPr>
        <p:blipFill>
          <a:blip r:embed="rId2"/>
          <a:stretch>
            <a:fillRect/>
          </a:stretch>
        </p:blipFill>
        <p:spPr>
          <a:xfrm>
            <a:off x="7903430" y="394918"/>
            <a:ext cx="306414" cy="306414"/>
          </a:xfrm>
          <a:prstGeom prst="rect">
            <a:avLst/>
          </a:prstGeom>
        </p:spPr>
      </p:pic>
      <p:pic>
        <p:nvPicPr>
          <p:cNvPr id="16" name="Picture 15" descr="A red circle with black background&#10;&#10;Description automatically generated">
            <a:extLst>
              <a:ext uri="{FF2B5EF4-FFF2-40B4-BE49-F238E27FC236}">
                <a16:creationId xmlns:a16="http://schemas.microsoft.com/office/drawing/2014/main" id="{58A517EF-8FB9-9669-87CC-33CBB0E214CE}"/>
              </a:ext>
            </a:extLst>
          </p:cNvPr>
          <p:cNvPicPr>
            <a:picLocks noChangeAspect="1"/>
          </p:cNvPicPr>
          <p:nvPr/>
        </p:nvPicPr>
        <p:blipFill>
          <a:blip r:embed="rId2"/>
          <a:stretch>
            <a:fillRect/>
          </a:stretch>
        </p:blipFill>
        <p:spPr>
          <a:xfrm>
            <a:off x="8241800" y="394918"/>
            <a:ext cx="306414" cy="306414"/>
          </a:xfrm>
          <a:prstGeom prst="rect">
            <a:avLst/>
          </a:prstGeom>
        </p:spPr>
      </p:pic>
      <p:pic>
        <p:nvPicPr>
          <p:cNvPr id="17" name="Picture 16" descr="A red circle with black background&#10;&#10;Description automatically generated">
            <a:extLst>
              <a:ext uri="{FF2B5EF4-FFF2-40B4-BE49-F238E27FC236}">
                <a16:creationId xmlns:a16="http://schemas.microsoft.com/office/drawing/2014/main" id="{08BD8C4C-5391-6504-E641-483B5C4384DA}"/>
              </a:ext>
            </a:extLst>
          </p:cNvPr>
          <p:cNvPicPr>
            <a:picLocks noChangeAspect="1"/>
          </p:cNvPicPr>
          <p:nvPr/>
        </p:nvPicPr>
        <p:blipFill>
          <a:blip r:embed="rId2"/>
          <a:stretch>
            <a:fillRect/>
          </a:stretch>
        </p:blipFill>
        <p:spPr>
          <a:xfrm>
            <a:off x="7226690" y="394918"/>
            <a:ext cx="306414" cy="30641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29DD3E77-23F6-F227-11F5-6D0949762CC4}"/>
              </a:ext>
            </a:extLst>
          </p:cNvPr>
          <p:cNvPicPr>
            <a:picLocks noChangeAspect="1"/>
          </p:cNvPicPr>
          <p:nvPr/>
        </p:nvPicPr>
        <p:blipFill>
          <a:blip r:embed="rId3"/>
          <a:stretch>
            <a:fillRect/>
          </a:stretch>
        </p:blipFill>
        <p:spPr>
          <a:xfrm>
            <a:off x="1076985" y="4511992"/>
            <a:ext cx="350144" cy="3501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F29011F8-FD90-18A4-94C4-2843834B196D}"/>
              </a:ext>
            </a:extLst>
          </p:cNvPr>
          <p:cNvPicPr>
            <a:picLocks noChangeAspect="1"/>
          </p:cNvPicPr>
          <p:nvPr/>
        </p:nvPicPr>
        <p:blipFill>
          <a:blip r:embed="rId3"/>
          <a:stretch>
            <a:fillRect/>
          </a:stretch>
        </p:blipFill>
        <p:spPr>
          <a:xfrm>
            <a:off x="654216" y="4507838"/>
            <a:ext cx="350144" cy="3501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7232BFD8-3409-1AD8-AF23-FE4172D419EA}"/>
              </a:ext>
            </a:extLst>
          </p:cNvPr>
          <p:cNvPicPr>
            <a:picLocks noChangeAspect="1"/>
          </p:cNvPicPr>
          <p:nvPr/>
        </p:nvPicPr>
        <p:blipFill>
          <a:blip r:embed="rId3"/>
          <a:stretch>
            <a:fillRect/>
          </a:stretch>
        </p:blipFill>
        <p:spPr>
          <a:xfrm>
            <a:off x="1499634" y="4507838"/>
            <a:ext cx="350144" cy="350144"/>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D4CC5AE-1F8A-5080-21EA-19DC12E1B8B5}"/>
              </a:ext>
            </a:extLst>
          </p:cNvPr>
          <p:cNvPicPr>
            <a:picLocks noChangeAspect="1"/>
          </p:cNvPicPr>
          <p:nvPr/>
        </p:nvPicPr>
        <p:blipFill>
          <a:blip r:embed="rId3"/>
          <a:stretch>
            <a:fillRect/>
          </a:stretch>
        </p:blipFill>
        <p:spPr>
          <a:xfrm>
            <a:off x="1913332" y="4507838"/>
            <a:ext cx="350144" cy="350144"/>
          </a:xfrm>
          <a:prstGeom prst="rect">
            <a:avLst/>
          </a:prstGeom>
        </p:spPr>
      </p:pic>
    </p:spTree>
    <p:extLst>
      <p:ext uri="{BB962C8B-B14F-4D97-AF65-F5344CB8AC3E}">
        <p14:creationId xmlns:p14="http://schemas.microsoft.com/office/powerpoint/2010/main" val="3917561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2"/>
          <p:cNvSpPr txBox="1">
            <a:spLocks noGrp="1"/>
          </p:cNvSpPr>
          <p:nvPr>
            <p:ph type="title"/>
          </p:nvPr>
        </p:nvSpPr>
        <p:spPr>
          <a:xfrm>
            <a:off x="916650" y="1043831"/>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Rules of the game</a:t>
            </a:r>
            <a:endParaRPr dirty="0"/>
          </a:p>
        </p:txBody>
      </p:sp>
      <p:sp>
        <p:nvSpPr>
          <p:cNvPr id="405" name="Google Shape;405;p32"/>
          <p:cNvSpPr txBox="1">
            <a:spLocks noGrp="1"/>
          </p:cNvSpPr>
          <p:nvPr>
            <p:ph type="subTitle" idx="1"/>
          </p:nvPr>
        </p:nvSpPr>
        <p:spPr>
          <a:xfrm>
            <a:off x="713225" y="1887763"/>
            <a:ext cx="4294800" cy="26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Connect-Four is a game for two persons. Both players have 21 identical pieces. In the standard form of the game, one set of pieces is red and the other set is yellow. The game is played on a vertical, rectangular board consisting of 7 vertical columns of 6 squares each. If one piece is put in one of the columns, it will fall down to the lowest unoccupied square in the column. As soon as a column contains 6 pieces, no other piece can be put in the column. Putting a piece in one of the columns is called a move.</a:t>
            </a:r>
          </a:p>
        </p:txBody>
      </p:sp>
      <p:grpSp>
        <p:nvGrpSpPr>
          <p:cNvPr id="407" name="Google Shape;407;p32"/>
          <p:cNvGrpSpPr/>
          <p:nvPr/>
        </p:nvGrpSpPr>
        <p:grpSpPr>
          <a:xfrm>
            <a:off x="800100" y="539500"/>
            <a:ext cx="993491" cy="233100"/>
            <a:chOff x="713225" y="306550"/>
            <a:chExt cx="993491" cy="233100"/>
          </a:xfrm>
        </p:grpSpPr>
        <p:sp>
          <p:nvSpPr>
            <p:cNvPr id="408" name="Google Shape;408;p32"/>
            <p:cNvSpPr/>
            <p:nvPr/>
          </p:nvSpPr>
          <p:spPr>
            <a:xfrm>
              <a:off x="1473616" y="306550"/>
              <a:ext cx="233100" cy="233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093421" y="306550"/>
              <a:ext cx="233100" cy="233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713225" y="306550"/>
              <a:ext cx="233100" cy="233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AutoShape 2" descr="Bestseller, Connect 4 Classic Grid, 4 In A Row Game, Strategy Board Games  For Kids, 2 Player. For Family And Kids, Ages 6 And Up, gaming gift">
            <a:extLst>
              <a:ext uri="{FF2B5EF4-FFF2-40B4-BE49-F238E27FC236}">
                <a16:creationId xmlns:a16="http://schemas.microsoft.com/office/drawing/2014/main" id="{BD238413-2232-1930-C3CF-6376EE984C1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Placeholder 7" descr="A family playing a game&#10;&#10;Description automatically generated">
            <a:extLst>
              <a:ext uri="{FF2B5EF4-FFF2-40B4-BE49-F238E27FC236}">
                <a16:creationId xmlns:a16="http://schemas.microsoft.com/office/drawing/2014/main" id="{773D24CA-9A36-A61B-79C5-6724360DB357}"/>
              </a:ext>
            </a:extLst>
          </p:cNvPr>
          <p:cNvPicPr>
            <a:picLocks noGrp="1" noChangeAspect="1"/>
          </p:cNvPicPr>
          <p:nvPr>
            <p:ph type="pic" idx="2"/>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Lst>
          </a:blip>
          <a:srcRect l="14494" r="14494"/>
          <a:stretch>
            <a:fillRect/>
          </a:stretch>
        </p:blipFill>
        <p:spPr>
          <a:xfrm>
            <a:off x="5597125" y="234000"/>
            <a:ext cx="3320700" cy="4675500"/>
          </a:xfrm>
          <a:pattFill prst="pct5">
            <a:fgClr>
              <a:schemeClr val="dk1"/>
            </a:fgClr>
            <a:bgClr>
              <a:schemeClr val="bg1"/>
            </a:bgClr>
          </a:patt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2"/>
          <p:cNvSpPr txBox="1">
            <a:spLocks noGrp="1"/>
          </p:cNvSpPr>
          <p:nvPr>
            <p:ph type="title"/>
          </p:nvPr>
        </p:nvSpPr>
        <p:spPr>
          <a:xfrm>
            <a:off x="916650" y="1043831"/>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Rules of the game</a:t>
            </a:r>
            <a:endParaRPr dirty="0"/>
          </a:p>
        </p:txBody>
      </p:sp>
      <p:sp>
        <p:nvSpPr>
          <p:cNvPr id="405" name="Google Shape;405;p32"/>
          <p:cNvSpPr txBox="1">
            <a:spLocks noGrp="1"/>
          </p:cNvSpPr>
          <p:nvPr>
            <p:ph type="subTitle" idx="1"/>
          </p:nvPr>
        </p:nvSpPr>
        <p:spPr>
          <a:xfrm>
            <a:off x="720482" y="1510392"/>
            <a:ext cx="4294800" cy="26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players make their moves in turn. There are no rules stating that the player with, for instance, the red pieces should start. Since it is confusing to identify for each new game the color that started the game, we will assume that the sets of pieces are colored white and black instead of red and yellow. Like chess and checkers (and unlike go) it is assumed that the player playing the white pieces will make the first move.</a:t>
            </a:r>
          </a:p>
        </p:txBody>
      </p:sp>
      <p:grpSp>
        <p:nvGrpSpPr>
          <p:cNvPr id="407" name="Google Shape;407;p32"/>
          <p:cNvGrpSpPr/>
          <p:nvPr/>
        </p:nvGrpSpPr>
        <p:grpSpPr>
          <a:xfrm>
            <a:off x="800100" y="539500"/>
            <a:ext cx="993491" cy="233100"/>
            <a:chOff x="713225" y="306550"/>
            <a:chExt cx="993491" cy="233100"/>
          </a:xfrm>
        </p:grpSpPr>
        <p:sp>
          <p:nvSpPr>
            <p:cNvPr id="408" name="Google Shape;408;p32"/>
            <p:cNvSpPr/>
            <p:nvPr/>
          </p:nvSpPr>
          <p:spPr>
            <a:xfrm>
              <a:off x="1473616" y="306550"/>
              <a:ext cx="233100" cy="233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093421" y="306550"/>
              <a:ext cx="233100" cy="233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713225" y="306550"/>
              <a:ext cx="233100" cy="233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AutoShape 2" descr="Bestseller, Connect 4 Classic Grid, 4 In A Row Game, Strategy Board Games  For Kids, 2 Player. For Family And Kids, Ages 6 And Up, gaming gift">
            <a:extLst>
              <a:ext uri="{FF2B5EF4-FFF2-40B4-BE49-F238E27FC236}">
                <a16:creationId xmlns:a16="http://schemas.microsoft.com/office/drawing/2014/main" id="{BD238413-2232-1930-C3CF-6376EE984C1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Placeholder 5" descr="A group of people playing a game&#10;&#10;Description automatically generated">
            <a:extLst>
              <a:ext uri="{FF2B5EF4-FFF2-40B4-BE49-F238E27FC236}">
                <a16:creationId xmlns:a16="http://schemas.microsoft.com/office/drawing/2014/main" id="{ED7E8596-6C02-32EB-8D7E-AD6944FFC8C4}"/>
              </a:ext>
            </a:extLst>
          </p:cNvPr>
          <p:cNvPicPr>
            <a:picLocks noGrp="1" noChangeAspect="1"/>
          </p:cNvPicPr>
          <p:nvPr>
            <p:ph type="pic" idx="2"/>
          </p:nvPr>
        </p:nvPicPr>
        <p:blipFill>
          <a:blip r:embed="rId3">
            <a:duotone>
              <a:schemeClr val="bg2">
                <a:shade val="45000"/>
                <a:satMod val="135000"/>
              </a:schemeClr>
              <a:prstClr val="white"/>
            </a:duotone>
          </a:blip>
          <a:srcRect l="26328" r="26328"/>
          <a:stretch>
            <a:fillRect/>
          </a:stretch>
        </p:blipFill>
        <p:spPr/>
      </p:pic>
      <p:pic>
        <p:nvPicPr>
          <p:cNvPr id="9" name="Picture 8">
            <a:extLst>
              <a:ext uri="{FF2B5EF4-FFF2-40B4-BE49-F238E27FC236}">
                <a16:creationId xmlns:a16="http://schemas.microsoft.com/office/drawing/2014/main" id="{80BA6EC1-ED3D-4E30-B332-FC417EB211C3}"/>
              </a:ext>
            </a:extLst>
          </p:cNvPr>
          <p:cNvPicPr>
            <a:picLocks noChangeAspect="1"/>
          </p:cNvPicPr>
          <p:nvPr/>
        </p:nvPicPr>
        <p:blipFill>
          <a:blip r:embed="rId4"/>
          <a:stretch>
            <a:fillRect/>
          </a:stretch>
        </p:blipFill>
        <p:spPr>
          <a:xfrm>
            <a:off x="549069" y="3354086"/>
            <a:ext cx="1244522" cy="1070868"/>
          </a:xfrm>
          <a:prstGeom prst="rect">
            <a:avLst/>
          </a:prstGeom>
        </p:spPr>
      </p:pic>
      <p:pic>
        <p:nvPicPr>
          <p:cNvPr id="11" name="Picture 10">
            <a:extLst>
              <a:ext uri="{FF2B5EF4-FFF2-40B4-BE49-F238E27FC236}">
                <a16:creationId xmlns:a16="http://schemas.microsoft.com/office/drawing/2014/main" id="{02803627-2AEA-D068-54E6-55E40EBE4C70}"/>
              </a:ext>
            </a:extLst>
          </p:cNvPr>
          <p:cNvPicPr>
            <a:picLocks noChangeAspect="1"/>
          </p:cNvPicPr>
          <p:nvPr/>
        </p:nvPicPr>
        <p:blipFill>
          <a:blip r:embed="rId5"/>
          <a:stretch>
            <a:fillRect/>
          </a:stretch>
        </p:blipFill>
        <p:spPr>
          <a:xfrm>
            <a:off x="2114325" y="3354086"/>
            <a:ext cx="1210850" cy="1070868"/>
          </a:xfrm>
          <a:prstGeom prst="rect">
            <a:avLst/>
          </a:prstGeom>
        </p:spPr>
      </p:pic>
      <p:pic>
        <p:nvPicPr>
          <p:cNvPr id="13" name="Picture 12">
            <a:extLst>
              <a:ext uri="{FF2B5EF4-FFF2-40B4-BE49-F238E27FC236}">
                <a16:creationId xmlns:a16="http://schemas.microsoft.com/office/drawing/2014/main" id="{0704191E-8DC4-1FB0-E15D-C48A54BCDF52}"/>
              </a:ext>
            </a:extLst>
          </p:cNvPr>
          <p:cNvPicPr>
            <a:picLocks noChangeAspect="1"/>
          </p:cNvPicPr>
          <p:nvPr/>
        </p:nvPicPr>
        <p:blipFill>
          <a:blip r:embed="rId6"/>
          <a:stretch>
            <a:fillRect/>
          </a:stretch>
        </p:blipFill>
        <p:spPr>
          <a:xfrm>
            <a:off x="3730110" y="3369217"/>
            <a:ext cx="1246721" cy="1078341"/>
          </a:xfrm>
          <a:prstGeom prst="rect">
            <a:avLst/>
          </a:prstGeom>
        </p:spPr>
      </p:pic>
      <p:sp>
        <p:nvSpPr>
          <p:cNvPr id="15" name="TextBox 14">
            <a:extLst>
              <a:ext uri="{FF2B5EF4-FFF2-40B4-BE49-F238E27FC236}">
                <a16:creationId xmlns:a16="http://schemas.microsoft.com/office/drawing/2014/main" id="{E997A3A2-1899-9D61-15BA-7C93CF2CF1FB}"/>
              </a:ext>
            </a:extLst>
          </p:cNvPr>
          <p:cNvSpPr txBox="1"/>
          <p:nvPr/>
        </p:nvSpPr>
        <p:spPr>
          <a:xfrm>
            <a:off x="549069" y="4424954"/>
            <a:ext cx="1244522" cy="253916"/>
          </a:xfrm>
          <a:prstGeom prst="rect">
            <a:avLst/>
          </a:prstGeom>
          <a:noFill/>
        </p:spPr>
        <p:txBody>
          <a:bodyPr wrap="square" rtlCol="0">
            <a:spAutoFit/>
          </a:bodyPr>
          <a:lstStyle/>
          <a:p>
            <a:r>
              <a:rPr lang="en-US" sz="1050" i="1" dirty="0"/>
              <a:t>Figure 1</a:t>
            </a:r>
            <a:endParaRPr lang="en-IN" sz="1050" i="1" dirty="0"/>
          </a:p>
        </p:txBody>
      </p:sp>
      <p:sp>
        <p:nvSpPr>
          <p:cNvPr id="16" name="TextBox 15">
            <a:extLst>
              <a:ext uri="{FF2B5EF4-FFF2-40B4-BE49-F238E27FC236}">
                <a16:creationId xmlns:a16="http://schemas.microsoft.com/office/drawing/2014/main" id="{B57134ED-1C2E-2824-FC4D-1277D8CAD45B}"/>
              </a:ext>
            </a:extLst>
          </p:cNvPr>
          <p:cNvSpPr txBox="1"/>
          <p:nvPr/>
        </p:nvSpPr>
        <p:spPr>
          <a:xfrm>
            <a:off x="2080653" y="4460169"/>
            <a:ext cx="1244522" cy="253916"/>
          </a:xfrm>
          <a:prstGeom prst="rect">
            <a:avLst/>
          </a:prstGeom>
          <a:noFill/>
        </p:spPr>
        <p:txBody>
          <a:bodyPr wrap="square" rtlCol="0">
            <a:spAutoFit/>
          </a:bodyPr>
          <a:lstStyle/>
          <a:p>
            <a:r>
              <a:rPr lang="en-US" sz="1050" i="1" dirty="0"/>
              <a:t>Figure 2</a:t>
            </a:r>
            <a:endParaRPr lang="en-IN" sz="1050" i="1" dirty="0"/>
          </a:p>
        </p:txBody>
      </p:sp>
      <p:sp>
        <p:nvSpPr>
          <p:cNvPr id="17" name="TextBox 16">
            <a:extLst>
              <a:ext uri="{FF2B5EF4-FFF2-40B4-BE49-F238E27FC236}">
                <a16:creationId xmlns:a16="http://schemas.microsoft.com/office/drawing/2014/main" id="{6542DECD-6FD0-DD00-214B-1C9D202C640B}"/>
              </a:ext>
            </a:extLst>
          </p:cNvPr>
          <p:cNvSpPr txBox="1"/>
          <p:nvPr/>
        </p:nvSpPr>
        <p:spPr>
          <a:xfrm>
            <a:off x="3714419" y="4476836"/>
            <a:ext cx="1244522" cy="253916"/>
          </a:xfrm>
          <a:prstGeom prst="rect">
            <a:avLst/>
          </a:prstGeom>
          <a:noFill/>
        </p:spPr>
        <p:txBody>
          <a:bodyPr wrap="square" rtlCol="0">
            <a:spAutoFit/>
          </a:bodyPr>
          <a:lstStyle/>
          <a:p>
            <a:r>
              <a:rPr lang="en-US" sz="1050" i="1" dirty="0"/>
              <a:t>Figure 2</a:t>
            </a:r>
            <a:endParaRPr lang="en-IN" sz="1050" i="1" dirty="0"/>
          </a:p>
        </p:txBody>
      </p:sp>
    </p:spTree>
    <p:extLst>
      <p:ext uri="{BB962C8B-B14F-4D97-AF65-F5344CB8AC3E}">
        <p14:creationId xmlns:p14="http://schemas.microsoft.com/office/powerpoint/2010/main" val="3029962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2"/>
          <p:cNvSpPr txBox="1">
            <a:spLocks noGrp="1"/>
          </p:cNvSpPr>
          <p:nvPr>
            <p:ph type="title"/>
          </p:nvPr>
        </p:nvSpPr>
        <p:spPr>
          <a:xfrm>
            <a:off x="916650" y="1043831"/>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Rules of the game</a:t>
            </a:r>
            <a:endParaRPr dirty="0"/>
          </a:p>
        </p:txBody>
      </p:sp>
      <p:sp>
        <p:nvSpPr>
          <p:cNvPr id="405" name="Google Shape;405;p32"/>
          <p:cNvSpPr txBox="1">
            <a:spLocks noGrp="1"/>
          </p:cNvSpPr>
          <p:nvPr>
            <p:ph type="subTitle" idx="1"/>
          </p:nvPr>
        </p:nvSpPr>
        <p:spPr>
          <a:xfrm>
            <a:off x="720720" y="1490523"/>
            <a:ext cx="4294800" cy="14100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Both Players will try to get four connected pieces, horizontally, vertically or diagonally. The first player who achieves one such group of four connected pieces wins the game. If all 42 pieces are played and no player has achieved this goal, the game is a draw.</a:t>
            </a:r>
          </a:p>
          <a:p>
            <a:pPr marL="0" lvl="0" indent="0" algn="l" rtl="0">
              <a:spcBef>
                <a:spcPts val="0"/>
              </a:spcBef>
              <a:spcAft>
                <a:spcPts val="0"/>
              </a:spcAft>
              <a:buNone/>
            </a:pPr>
            <a:r>
              <a:rPr lang="en-US" dirty="0"/>
              <a:t>A possible drawn position:</a:t>
            </a:r>
          </a:p>
        </p:txBody>
      </p:sp>
      <p:grpSp>
        <p:nvGrpSpPr>
          <p:cNvPr id="407" name="Google Shape;407;p32"/>
          <p:cNvGrpSpPr/>
          <p:nvPr/>
        </p:nvGrpSpPr>
        <p:grpSpPr>
          <a:xfrm>
            <a:off x="800100" y="539500"/>
            <a:ext cx="993491" cy="233100"/>
            <a:chOff x="713225" y="306550"/>
            <a:chExt cx="993491" cy="233100"/>
          </a:xfrm>
        </p:grpSpPr>
        <p:sp>
          <p:nvSpPr>
            <p:cNvPr id="408" name="Google Shape;408;p32"/>
            <p:cNvSpPr/>
            <p:nvPr/>
          </p:nvSpPr>
          <p:spPr>
            <a:xfrm>
              <a:off x="1473616" y="306550"/>
              <a:ext cx="233100" cy="233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093421" y="306550"/>
              <a:ext cx="233100" cy="233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713225" y="306550"/>
              <a:ext cx="233100" cy="233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AutoShape 2" descr="Bestseller, Connect 4 Classic Grid, 4 In A Row Game, Strategy Board Games  For Kids, 2 Player. For Family And Kids, Ages 6 And Up, gaming gift">
            <a:extLst>
              <a:ext uri="{FF2B5EF4-FFF2-40B4-BE49-F238E27FC236}">
                <a16:creationId xmlns:a16="http://schemas.microsoft.com/office/drawing/2014/main" id="{BD238413-2232-1930-C3CF-6376EE984C1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Placeholder 5" descr="A game on the floor&#10;&#10;Description automatically generated">
            <a:extLst>
              <a:ext uri="{FF2B5EF4-FFF2-40B4-BE49-F238E27FC236}">
                <a16:creationId xmlns:a16="http://schemas.microsoft.com/office/drawing/2014/main" id="{A0E8B5A1-F2E1-FC8C-E53C-720A9331FC81}"/>
              </a:ext>
            </a:extLst>
          </p:cNvPr>
          <p:cNvPicPr>
            <a:picLocks noGrp="1" noChangeAspect="1"/>
          </p:cNvPicPr>
          <p:nvPr>
            <p:ph type="pic" idx="2"/>
          </p:nvPr>
        </p:nvPicPr>
        <p:blipFill>
          <a:blip r:embed="rId3">
            <a:duotone>
              <a:schemeClr val="bg2">
                <a:shade val="45000"/>
                <a:satMod val="135000"/>
              </a:schemeClr>
              <a:prstClr val="white"/>
            </a:duotone>
          </a:blip>
          <a:srcRect l="29889" r="29889"/>
          <a:stretch>
            <a:fillRect/>
          </a:stretch>
        </p:blipFill>
        <p:spPr/>
      </p:pic>
      <p:pic>
        <p:nvPicPr>
          <p:cNvPr id="9" name="Picture 8">
            <a:extLst>
              <a:ext uri="{FF2B5EF4-FFF2-40B4-BE49-F238E27FC236}">
                <a16:creationId xmlns:a16="http://schemas.microsoft.com/office/drawing/2014/main" id="{16540719-224A-E9A3-78B6-BB5D748CBDD7}"/>
              </a:ext>
            </a:extLst>
          </p:cNvPr>
          <p:cNvPicPr>
            <a:picLocks noChangeAspect="1"/>
          </p:cNvPicPr>
          <p:nvPr/>
        </p:nvPicPr>
        <p:blipFill>
          <a:blip r:embed="rId4"/>
          <a:stretch>
            <a:fillRect/>
          </a:stretch>
        </p:blipFill>
        <p:spPr>
          <a:xfrm>
            <a:off x="1919923" y="2900597"/>
            <a:ext cx="1896394" cy="1621554"/>
          </a:xfrm>
          <a:prstGeom prst="rect">
            <a:avLst/>
          </a:prstGeom>
        </p:spPr>
      </p:pic>
    </p:spTree>
    <p:extLst>
      <p:ext uri="{BB962C8B-B14F-4D97-AF65-F5344CB8AC3E}">
        <p14:creationId xmlns:p14="http://schemas.microsoft.com/office/powerpoint/2010/main" val="3603526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2;p29">
            <a:extLst>
              <a:ext uri="{FF2B5EF4-FFF2-40B4-BE49-F238E27FC236}">
                <a16:creationId xmlns:a16="http://schemas.microsoft.com/office/drawing/2014/main" id="{1653F737-B44C-D664-1675-CC5D7B892DD3}"/>
              </a:ext>
            </a:extLst>
          </p:cNvPr>
          <p:cNvSpPr txBox="1">
            <a:spLocks noGrp="1"/>
          </p:cNvSpPr>
          <p:nvPr>
            <p:ph type="title"/>
          </p:nvPr>
        </p:nvSpPr>
        <p:spPr>
          <a:xfrm>
            <a:off x="720000" y="23221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Game Complexity</a:t>
            </a:r>
            <a:endParaRPr dirty="0"/>
          </a:p>
        </p:txBody>
      </p:sp>
      <p:sp>
        <p:nvSpPr>
          <p:cNvPr id="6" name="Google Shape;354;p29">
            <a:extLst>
              <a:ext uri="{FF2B5EF4-FFF2-40B4-BE49-F238E27FC236}">
                <a16:creationId xmlns:a16="http://schemas.microsoft.com/office/drawing/2014/main" id="{3ECE8B5C-DC47-3790-F85F-5073F49DA756}"/>
              </a:ext>
            </a:extLst>
          </p:cNvPr>
          <p:cNvSpPr txBox="1"/>
          <p:nvPr/>
        </p:nvSpPr>
        <p:spPr>
          <a:xfrm>
            <a:off x="654216" y="967618"/>
            <a:ext cx="7704000" cy="3436637"/>
          </a:xfrm>
          <a:prstGeom prst="rect">
            <a:avLst/>
          </a:prstGeom>
          <a:noFill/>
          <a:ln>
            <a:noFill/>
          </a:ln>
        </p:spPr>
        <p:txBody>
          <a:bodyPr spcFirstLastPara="1" wrap="square" lIns="91425" tIns="91425" rIns="0" bIns="91425" anchor="t" anchorCtr="0">
            <a:noAutofit/>
          </a:bodyPr>
          <a:lstStyle/>
          <a:p>
            <a:pPr marL="285750" lvl="0" indent="-285750" algn="l" rtl="0">
              <a:spcBef>
                <a:spcPts val="0"/>
              </a:spcBef>
              <a:spcAft>
                <a:spcPts val="0"/>
              </a:spcAft>
              <a:buFont typeface="Arial" panose="020B0604020202020204" pitchFamily="34" charset="0"/>
              <a:buChar char="•"/>
            </a:pPr>
            <a:r>
              <a:rPr lang="en-US" b="1" dirty="0">
                <a:solidFill>
                  <a:schemeClr val="dk1"/>
                </a:solidFill>
                <a:latin typeface="Raleway"/>
                <a:ea typeface="Raleway"/>
                <a:cs typeface="Raleway"/>
                <a:sym typeface="Raleway"/>
              </a:rPr>
              <a:t>Legal vs. Illegal Positions: </a:t>
            </a:r>
            <a:r>
              <a:rPr lang="en-US" dirty="0">
                <a:solidFill>
                  <a:schemeClr val="dk1"/>
                </a:solidFill>
                <a:latin typeface="Raleway"/>
                <a:ea typeface="Raleway"/>
                <a:cs typeface="Raleway"/>
                <a:sym typeface="Raleway"/>
              </a:rPr>
              <a:t>Legal positions are those that can occur during a game following the rules, while illegal positions cannot.</a:t>
            </a:r>
          </a:p>
          <a:p>
            <a:pPr lvl="0" algn="l" rtl="0">
              <a:spcBef>
                <a:spcPts val="0"/>
              </a:spcBef>
              <a:spcAft>
                <a:spcPts val="0"/>
              </a:spcAft>
            </a:pPr>
            <a:endParaRPr lang="en-US"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b="1" dirty="0">
                <a:solidFill>
                  <a:schemeClr val="dk1"/>
                </a:solidFill>
                <a:latin typeface="Raleway"/>
                <a:ea typeface="Raleway"/>
                <a:cs typeface="Raleway"/>
                <a:sym typeface="Raleway"/>
              </a:rPr>
              <a:t>State of Each Square: </a:t>
            </a:r>
            <a:r>
              <a:rPr lang="en-US" dirty="0">
                <a:solidFill>
                  <a:schemeClr val="dk1"/>
                </a:solidFill>
                <a:latin typeface="Raleway"/>
                <a:ea typeface="Raleway"/>
                <a:cs typeface="Raleway"/>
                <a:sym typeface="Raleway"/>
              </a:rPr>
              <a:t>On a Connect-Four board, each of the 42 squares can be empty, occupied by a white piece, or occupied by a black piece.</a:t>
            </a:r>
          </a:p>
          <a:p>
            <a:pPr lvl="0" algn="l" rtl="0">
              <a:spcBef>
                <a:spcPts val="0"/>
              </a:spcBef>
              <a:spcAft>
                <a:spcPts val="0"/>
              </a:spcAft>
            </a:pPr>
            <a:endParaRPr lang="en-US"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b="1" dirty="0">
                <a:solidFill>
                  <a:schemeClr val="dk1"/>
                </a:solidFill>
                <a:latin typeface="Raleway"/>
                <a:ea typeface="Raleway"/>
                <a:cs typeface="Raleway"/>
                <a:sym typeface="Raleway"/>
              </a:rPr>
              <a:t>Total Possible Positions:</a:t>
            </a:r>
            <a:r>
              <a:rPr lang="en-US" dirty="0">
                <a:solidFill>
                  <a:schemeClr val="dk1"/>
                </a:solidFill>
                <a:latin typeface="Raleway"/>
                <a:ea typeface="Raleway"/>
                <a:cs typeface="Raleway"/>
                <a:sym typeface="Raleway"/>
              </a:rPr>
              <a:t> Considering all possible configurations, the number of potential positions is at most 3</a:t>
            </a:r>
            <a:r>
              <a:rPr lang="en-US" baseline="30000" dirty="0">
                <a:solidFill>
                  <a:schemeClr val="dk1"/>
                </a:solidFill>
                <a:latin typeface="Raleway"/>
                <a:ea typeface="Raleway"/>
                <a:cs typeface="Raleway"/>
                <a:sym typeface="Raleway"/>
              </a:rPr>
              <a:t>42</a:t>
            </a:r>
            <a:r>
              <a:rPr lang="en-US" dirty="0">
                <a:solidFill>
                  <a:schemeClr val="dk1"/>
                </a:solidFill>
                <a:latin typeface="Raleway"/>
                <a:ea typeface="Raleway"/>
                <a:cs typeface="Raleway"/>
                <a:sym typeface="Raleway"/>
              </a:rPr>
              <a:t>, which is approximately 10</a:t>
            </a:r>
            <a:r>
              <a:rPr lang="en-US" baseline="30000" dirty="0">
                <a:solidFill>
                  <a:schemeClr val="dk1"/>
                </a:solidFill>
                <a:latin typeface="Raleway"/>
                <a:ea typeface="Raleway"/>
                <a:cs typeface="Raleway"/>
                <a:sym typeface="Raleway"/>
              </a:rPr>
              <a:t>20</a:t>
            </a:r>
            <a:r>
              <a:rPr lang="en-US" dirty="0">
                <a:solidFill>
                  <a:schemeClr val="dk1"/>
                </a:solidFill>
                <a:latin typeface="Raleway"/>
                <a:ea typeface="Raleway"/>
                <a:cs typeface="Raleway"/>
                <a:sym typeface="Raleway"/>
              </a:rPr>
              <a:t>.</a:t>
            </a:r>
            <a:endParaRPr lang="en-US" baseline="30000" dirty="0">
              <a:solidFill>
                <a:schemeClr val="dk1"/>
              </a:solidFill>
              <a:latin typeface="Raleway"/>
              <a:ea typeface="Raleway"/>
              <a:cs typeface="Raleway"/>
              <a:sym typeface="Raleway"/>
            </a:endParaRPr>
          </a:p>
          <a:p>
            <a:pPr lvl="0" algn="l" rtl="0">
              <a:spcBef>
                <a:spcPts val="0"/>
              </a:spcBef>
              <a:spcAft>
                <a:spcPts val="0"/>
              </a:spcAft>
            </a:pPr>
            <a:endParaRPr lang="en-US"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b="1" dirty="0">
                <a:solidFill>
                  <a:schemeClr val="dk1"/>
                </a:solidFill>
                <a:latin typeface="Raleway"/>
                <a:ea typeface="Raleway"/>
                <a:cs typeface="Raleway"/>
                <a:sym typeface="Raleway"/>
              </a:rPr>
              <a:t>Reduction of Upper Bound: </a:t>
            </a:r>
            <a:r>
              <a:rPr lang="en-US" dirty="0">
                <a:solidFill>
                  <a:schemeClr val="dk1"/>
                </a:solidFill>
                <a:latin typeface="Raleway"/>
                <a:ea typeface="Raleway"/>
                <a:cs typeface="Raleway"/>
                <a:sym typeface="Raleway"/>
              </a:rPr>
              <a:t>By incorporating the rules of Connect-Four, such as player turns and win conditions, the upper bound on the 7x6 board reduces to 7.1×10</a:t>
            </a:r>
            <a:r>
              <a:rPr lang="en-US" baseline="30000" dirty="0">
                <a:solidFill>
                  <a:schemeClr val="dk1"/>
                </a:solidFill>
                <a:latin typeface="Raleway"/>
                <a:ea typeface="Raleway"/>
                <a:cs typeface="Raleway"/>
                <a:sym typeface="Raleway"/>
              </a:rPr>
              <a:t>13</a:t>
            </a:r>
            <a:r>
              <a:rPr lang="en-US" dirty="0">
                <a:solidFill>
                  <a:schemeClr val="dk1"/>
                </a:solidFill>
                <a:latin typeface="Raleway"/>
                <a:ea typeface="Raleway"/>
                <a:cs typeface="Raleway"/>
                <a:sym typeface="Raleway"/>
              </a:rPr>
              <a:t>.</a:t>
            </a:r>
          </a:p>
          <a:p>
            <a:pPr lvl="0" algn="l" rtl="0">
              <a:spcBef>
                <a:spcPts val="0"/>
              </a:spcBef>
              <a:spcAft>
                <a:spcPts val="0"/>
              </a:spcAft>
            </a:pPr>
            <a:endParaRPr lang="en-US"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b="1" dirty="0">
                <a:solidFill>
                  <a:schemeClr val="dk1"/>
                </a:solidFill>
                <a:latin typeface="Raleway"/>
                <a:ea typeface="Raleway"/>
                <a:cs typeface="Raleway"/>
                <a:sym typeface="Raleway"/>
              </a:rPr>
              <a:t>Initial Upper Bound: </a:t>
            </a:r>
            <a:r>
              <a:rPr lang="en-US" dirty="0">
                <a:solidFill>
                  <a:schemeClr val="dk1"/>
                </a:solidFill>
                <a:latin typeface="Raleway"/>
                <a:ea typeface="Raleway"/>
                <a:cs typeface="Raleway"/>
                <a:sym typeface="Raleway"/>
              </a:rPr>
              <a:t>This initial estimate is very crude and includes many illegal positions, providing a starting point for more accurate calculations.</a:t>
            </a:r>
          </a:p>
          <a:p>
            <a:pPr lvl="0" algn="l" rtl="0">
              <a:spcBef>
                <a:spcPts val="0"/>
              </a:spcBef>
              <a:spcAft>
                <a:spcPts val="0"/>
              </a:spcAft>
            </a:pPr>
            <a:endParaRPr lang="en-US" sz="1200" dirty="0">
              <a:solidFill>
                <a:schemeClr val="dk1"/>
              </a:solidFill>
              <a:latin typeface="Raleway"/>
              <a:ea typeface="Raleway"/>
              <a:cs typeface="Raleway"/>
              <a:sym typeface="Raleway"/>
            </a:endParaRPr>
          </a:p>
          <a:p>
            <a:pPr lvl="0" algn="l" rtl="0">
              <a:spcBef>
                <a:spcPts val="0"/>
              </a:spcBef>
              <a:spcAft>
                <a:spcPts val="0"/>
              </a:spcAft>
            </a:pPr>
            <a:endParaRPr lang="en-IN" sz="1200" dirty="0">
              <a:solidFill>
                <a:schemeClr val="dk1"/>
              </a:solidFill>
              <a:latin typeface="Raleway"/>
              <a:ea typeface="Raleway"/>
              <a:cs typeface="Raleway"/>
              <a:sym typeface="Raleway"/>
            </a:endParaRPr>
          </a:p>
        </p:txBody>
      </p:sp>
      <p:pic>
        <p:nvPicPr>
          <p:cNvPr id="14" name="Picture 13" descr="A red circle with black background&#10;&#10;Description automatically generated">
            <a:extLst>
              <a:ext uri="{FF2B5EF4-FFF2-40B4-BE49-F238E27FC236}">
                <a16:creationId xmlns:a16="http://schemas.microsoft.com/office/drawing/2014/main" id="{83AAA1D4-41AD-EA86-81C1-3436A121D7AD}"/>
              </a:ext>
            </a:extLst>
          </p:cNvPr>
          <p:cNvPicPr>
            <a:picLocks noChangeAspect="1"/>
          </p:cNvPicPr>
          <p:nvPr/>
        </p:nvPicPr>
        <p:blipFill>
          <a:blip r:embed="rId2"/>
          <a:stretch>
            <a:fillRect/>
          </a:stretch>
        </p:blipFill>
        <p:spPr>
          <a:xfrm>
            <a:off x="1112286" y="4518934"/>
            <a:ext cx="306414" cy="306414"/>
          </a:xfrm>
          <a:prstGeom prst="rect">
            <a:avLst/>
          </a:prstGeom>
        </p:spPr>
      </p:pic>
      <p:pic>
        <p:nvPicPr>
          <p:cNvPr id="15" name="Picture 14" descr="A red circle with black background&#10;&#10;Description automatically generated">
            <a:extLst>
              <a:ext uri="{FF2B5EF4-FFF2-40B4-BE49-F238E27FC236}">
                <a16:creationId xmlns:a16="http://schemas.microsoft.com/office/drawing/2014/main" id="{EFED6093-8199-53AA-6C39-6F9C2D73E217}"/>
              </a:ext>
            </a:extLst>
          </p:cNvPr>
          <p:cNvPicPr>
            <a:picLocks noChangeAspect="1"/>
          </p:cNvPicPr>
          <p:nvPr/>
        </p:nvPicPr>
        <p:blipFill>
          <a:blip r:embed="rId2"/>
          <a:stretch>
            <a:fillRect/>
          </a:stretch>
        </p:blipFill>
        <p:spPr>
          <a:xfrm>
            <a:off x="1504572" y="4518934"/>
            <a:ext cx="306414" cy="306414"/>
          </a:xfrm>
          <a:prstGeom prst="rect">
            <a:avLst/>
          </a:prstGeom>
        </p:spPr>
      </p:pic>
      <p:pic>
        <p:nvPicPr>
          <p:cNvPr id="16" name="Picture 15" descr="A red circle with black background&#10;&#10;Description automatically generated">
            <a:extLst>
              <a:ext uri="{FF2B5EF4-FFF2-40B4-BE49-F238E27FC236}">
                <a16:creationId xmlns:a16="http://schemas.microsoft.com/office/drawing/2014/main" id="{58A517EF-8FB9-9669-87CC-33CBB0E214CE}"/>
              </a:ext>
            </a:extLst>
          </p:cNvPr>
          <p:cNvPicPr>
            <a:picLocks noChangeAspect="1"/>
          </p:cNvPicPr>
          <p:nvPr/>
        </p:nvPicPr>
        <p:blipFill>
          <a:blip r:embed="rId2"/>
          <a:stretch>
            <a:fillRect/>
          </a:stretch>
        </p:blipFill>
        <p:spPr>
          <a:xfrm>
            <a:off x="1896858" y="4518934"/>
            <a:ext cx="306414" cy="306414"/>
          </a:xfrm>
          <a:prstGeom prst="rect">
            <a:avLst/>
          </a:prstGeom>
        </p:spPr>
      </p:pic>
      <p:pic>
        <p:nvPicPr>
          <p:cNvPr id="17" name="Picture 16" descr="A red circle with black background&#10;&#10;Description automatically generated">
            <a:extLst>
              <a:ext uri="{FF2B5EF4-FFF2-40B4-BE49-F238E27FC236}">
                <a16:creationId xmlns:a16="http://schemas.microsoft.com/office/drawing/2014/main" id="{08BD8C4C-5391-6504-E641-483B5C4384DA}"/>
              </a:ext>
            </a:extLst>
          </p:cNvPr>
          <p:cNvPicPr>
            <a:picLocks noChangeAspect="1"/>
          </p:cNvPicPr>
          <p:nvPr/>
        </p:nvPicPr>
        <p:blipFill>
          <a:blip r:embed="rId2"/>
          <a:stretch>
            <a:fillRect/>
          </a:stretch>
        </p:blipFill>
        <p:spPr>
          <a:xfrm>
            <a:off x="720000" y="4518934"/>
            <a:ext cx="306414" cy="30641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29DD3E77-23F6-F227-11F5-6D0949762CC4}"/>
              </a:ext>
            </a:extLst>
          </p:cNvPr>
          <p:cNvPicPr>
            <a:picLocks noChangeAspect="1"/>
          </p:cNvPicPr>
          <p:nvPr/>
        </p:nvPicPr>
        <p:blipFill>
          <a:blip r:embed="rId3"/>
          <a:stretch>
            <a:fillRect/>
          </a:stretch>
        </p:blipFill>
        <p:spPr>
          <a:xfrm>
            <a:off x="7441343" y="409339"/>
            <a:ext cx="350144" cy="3501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F29011F8-FD90-18A4-94C4-2843834B196D}"/>
              </a:ext>
            </a:extLst>
          </p:cNvPr>
          <p:cNvPicPr>
            <a:picLocks noChangeAspect="1"/>
          </p:cNvPicPr>
          <p:nvPr/>
        </p:nvPicPr>
        <p:blipFill>
          <a:blip r:embed="rId3"/>
          <a:stretch>
            <a:fillRect/>
          </a:stretch>
        </p:blipFill>
        <p:spPr>
          <a:xfrm>
            <a:off x="7003846" y="409339"/>
            <a:ext cx="350144" cy="3501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7232BFD8-3409-1AD8-AF23-FE4172D419EA}"/>
              </a:ext>
            </a:extLst>
          </p:cNvPr>
          <p:cNvPicPr>
            <a:picLocks noChangeAspect="1"/>
          </p:cNvPicPr>
          <p:nvPr/>
        </p:nvPicPr>
        <p:blipFill>
          <a:blip r:embed="rId3"/>
          <a:stretch>
            <a:fillRect/>
          </a:stretch>
        </p:blipFill>
        <p:spPr>
          <a:xfrm>
            <a:off x="7852720" y="396353"/>
            <a:ext cx="350144" cy="350144"/>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D4CC5AE-1F8A-5080-21EA-19DC12E1B8B5}"/>
              </a:ext>
            </a:extLst>
          </p:cNvPr>
          <p:cNvPicPr>
            <a:picLocks noChangeAspect="1"/>
          </p:cNvPicPr>
          <p:nvPr/>
        </p:nvPicPr>
        <p:blipFill>
          <a:blip r:embed="rId3"/>
          <a:stretch>
            <a:fillRect/>
          </a:stretch>
        </p:blipFill>
        <p:spPr>
          <a:xfrm>
            <a:off x="8290217" y="396353"/>
            <a:ext cx="350144" cy="350144"/>
          </a:xfrm>
          <a:prstGeom prst="rect">
            <a:avLst/>
          </a:prstGeom>
        </p:spPr>
      </p:pic>
    </p:spTree>
    <p:extLst>
      <p:ext uri="{BB962C8B-B14F-4D97-AF65-F5344CB8AC3E}">
        <p14:creationId xmlns:p14="http://schemas.microsoft.com/office/powerpoint/2010/main" val="18505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2;p29">
            <a:extLst>
              <a:ext uri="{FF2B5EF4-FFF2-40B4-BE49-F238E27FC236}">
                <a16:creationId xmlns:a16="http://schemas.microsoft.com/office/drawing/2014/main" id="{1653F737-B44C-D664-1675-CC5D7B892DD3}"/>
              </a:ext>
            </a:extLst>
          </p:cNvPr>
          <p:cNvSpPr txBox="1">
            <a:spLocks noGrp="1"/>
          </p:cNvSpPr>
          <p:nvPr>
            <p:ph type="title"/>
          </p:nvPr>
        </p:nvSpPr>
        <p:spPr>
          <a:xfrm>
            <a:off x="720000" y="23221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Interface Overview</a:t>
            </a:r>
            <a:endParaRPr dirty="0"/>
          </a:p>
        </p:txBody>
      </p:sp>
      <p:sp>
        <p:nvSpPr>
          <p:cNvPr id="6" name="Google Shape;354;p29">
            <a:extLst>
              <a:ext uri="{FF2B5EF4-FFF2-40B4-BE49-F238E27FC236}">
                <a16:creationId xmlns:a16="http://schemas.microsoft.com/office/drawing/2014/main" id="{3ECE8B5C-DC47-3790-F85F-5073F49DA756}"/>
              </a:ext>
            </a:extLst>
          </p:cNvPr>
          <p:cNvSpPr txBox="1"/>
          <p:nvPr/>
        </p:nvSpPr>
        <p:spPr>
          <a:xfrm>
            <a:off x="654216" y="967618"/>
            <a:ext cx="7704000" cy="3436637"/>
          </a:xfrm>
          <a:prstGeom prst="rect">
            <a:avLst/>
          </a:prstGeom>
          <a:noFill/>
          <a:ln>
            <a:noFill/>
          </a:ln>
        </p:spPr>
        <p:txBody>
          <a:bodyPr spcFirstLastPara="1" wrap="square" lIns="91425" tIns="91425" rIns="0" bIns="91425" anchor="t" anchorCtr="0">
            <a:noAutofit/>
          </a:bodyPr>
          <a:lstStyle/>
          <a:p>
            <a:pPr marL="285750" lvl="0" indent="-285750" algn="l" rtl="0">
              <a:spcBef>
                <a:spcPts val="0"/>
              </a:spcBef>
              <a:spcAft>
                <a:spcPts val="0"/>
              </a:spcAft>
              <a:buFont typeface="Arial" panose="020B0604020202020204" pitchFamily="34" charset="0"/>
              <a:buChar char="•"/>
            </a:pPr>
            <a:r>
              <a:rPr lang="en-US" sz="1000" b="1" dirty="0">
                <a:solidFill>
                  <a:schemeClr val="dk1"/>
                </a:solidFill>
                <a:latin typeface="Raleway"/>
                <a:ea typeface="Raleway"/>
                <a:cs typeface="Raleway"/>
                <a:sym typeface="Raleway"/>
              </a:rPr>
              <a:t>Two-Part Interface:</a:t>
            </a:r>
          </a:p>
          <a:p>
            <a:pPr marL="285750" lvl="0" indent="-285750" algn="l" rtl="0">
              <a:spcBef>
                <a:spcPts val="0"/>
              </a:spcBef>
              <a:spcAft>
                <a:spcPts val="0"/>
              </a:spcAft>
              <a:buFont typeface="Wingdings" panose="05000000000000000000" pitchFamily="2" charset="2"/>
              <a:buChar char="q"/>
            </a:pPr>
            <a:r>
              <a:rPr lang="en-US" sz="1000" b="1" u="sng" dirty="0">
                <a:solidFill>
                  <a:schemeClr val="dk1"/>
                </a:solidFill>
                <a:latin typeface="Raleway"/>
                <a:ea typeface="Raleway"/>
                <a:cs typeface="Raleway"/>
                <a:sym typeface="Raleway"/>
              </a:rPr>
              <a:t>Menu:</a:t>
            </a:r>
            <a:r>
              <a:rPr lang="en-US" sz="1000" b="1" dirty="0">
                <a:solidFill>
                  <a:schemeClr val="dk1"/>
                </a:solidFill>
                <a:latin typeface="Raleway"/>
                <a:ea typeface="Raleway"/>
                <a:cs typeface="Raleway"/>
                <a:sym typeface="Raleway"/>
              </a:rPr>
              <a:t> </a:t>
            </a:r>
            <a:r>
              <a:rPr lang="en-US" sz="1000" dirty="0">
                <a:solidFill>
                  <a:schemeClr val="dk1"/>
                </a:solidFill>
                <a:latin typeface="Raleway"/>
                <a:ea typeface="Raleway"/>
                <a:cs typeface="Raleway"/>
                <a:sym typeface="Raleway"/>
              </a:rPr>
              <a:t>Provides access to various game controls, settings, and player management options.</a:t>
            </a:r>
          </a:p>
          <a:p>
            <a:pPr marL="285750" lvl="0" indent="-285750" algn="l" rtl="0">
              <a:spcBef>
                <a:spcPts val="0"/>
              </a:spcBef>
              <a:spcAft>
                <a:spcPts val="0"/>
              </a:spcAft>
              <a:buFont typeface="Wingdings" panose="05000000000000000000" pitchFamily="2" charset="2"/>
              <a:buChar char="q"/>
            </a:pPr>
            <a:r>
              <a:rPr lang="en-US" sz="1000" b="1" u="sng" dirty="0">
                <a:solidFill>
                  <a:schemeClr val="dk1"/>
                </a:solidFill>
                <a:latin typeface="Raleway"/>
                <a:ea typeface="Raleway"/>
                <a:cs typeface="Raleway"/>
                <a:sym typeface="Raleway"/>
              </a:rPr>
              <a:t>Game Board</a:t>
            </a:r>
            <a:r>
              <a:rPr lang="en-US" sz="1000" b="1" dirty="0">
                <a:solidFill>
                  <a:schemeClr val="dk1"/>
                </a:solidFill>
                <a:latin typeface="Raleway"/>
                <a:ea typeface="Raleway"/>
                <a:cs typeface="Raleway"/>
                <a:sym typeface="Raleway"/>
              </a:rPr>
              <a:t>: </a:t>
            </a:r>
            <a:r>
              <a:rPr lang="en-US" sz="1000" dirty="0">
                <a:solidFill>
                  <a:schemeClr val="dk1"/>
                </a:solidFill>
                <a:latin typeface="Raleway"/>
                <a:ea typeface="Raleway"/>
                <a:cs typeface="Raleway"/>
                <a:sym typeface="Raleway"/>
              </a:rPr>
              <a:t>The visual representation of the Connect-Four board where the game is played.</a:t>
            </a:r>
          </a:p>
          <a:p>
            <a:pPr marL="285750" lvl="0" indent="-285750" algn="l" rtl="0">
              <a:spcBef>
                <a:spcPts val="0"/>
              </a:spcBef>
              <a:spcAft>
                <a:spcPts val="0"/>
              </a:spcAft>
              <a:buFont typeface="Wingdings" panose="05000000000000000000" pitchFamily="2" charset="2"/>
              <a:buChar char="q"/>
            </a:pPr>
            <a:endParaRPr lang="en-US" sz="1000"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000" b="1" dirty="0">
                <a:solidFill>
                  <a:schemeClr val="dk1"/>
                </a:solidFill>
                <a:latin typeface="Raleway"/>
                <a:ea typeface="Raleway"/>
                <a:cs typeface="Raleway"/>
                <a:sym typeface="Raleway"/>
              </a:rPr>
              <a:t>Menu Functions:</a:t>
            </a:r>
          </a:p>
          <a:p>
            <a:pPr marL="285750" lvl="0" indent="-285750" algn="l" rtl="0">
              <a:spcBef>
                <a:spcPts val="0"/>
              </a:spcBef>
              <a:spcAft>
                <a:spcPts val="0"/>
              </a:spcAft>
              <a:buFont typeface="Wingdings" panose="05000000000000000000" pitchFamily="2" charset="2"/>
              <a:buChar char="q"/>
            </a:pPr>
            <a:r>
              <a:rPr lang="en-US" sz="1000" b="1" u="sng" dirty="0">
                <a:solidFill>
                  <a:schemeClr val="dk1"/>
                </a:solidFill>
                <a:latin typeface="Raleway"/>
                <a:ea typeface="Raleway"/>
                <a:cs typeface="Raleway"/>
                <a:sym typeface="Raleway"/>
              </a:rPr>
              <a:t>Game Controls:</a:t>
            </a:r>
            <a:r>
              <a:rPr lang="en-US" sz="1000" b="1" dirty="0">
                <a:solidFill>
                  <a:schemeClr val="dk1"/>
                </a:solidFill>
                <a:latin typeface="Raleway"/>
                <a:ea typeface="Raleway"/>
                <a:cs typeface="Raleway"/>
                <a:sym typeface="Raleway"/>
              </a:rPr>
              <a:t> </a:t>
            </a:r>
            <a:r>
              <a:rPr lang="en-US" sz="1000" dirty="0">
                <a:solidFill>
                  <a:schemeClr val="dk1"/>
                </a:solidFill>
                <a:latin typeface="Raleway"/>
                <a:ea typeface="Raleway"/>
                <a:cs typeface="Raleway"/>
                <a:sym typeface="Raleway"/>
              </a:rPr>
              <a:t>Start new games, restart current games, or quit the game.</a:t>
            </a:r>
          </a:p>
          <a:p>
            <a:pPr marL="285750" lvl="0" indent="-285750" algn="l" rtl="0">
              <a:spcBef>
                <a:spcPts val="0"/>
              </a:spcBef>
              <a:spcAft>
                <a:spcPts val="0"/>
              </a:spcAft>
              <a:buFont typeface="Wingdings" panose="05000000000000000000" pitchFamily="2" charset="2"/>
              <a:buChar char="q"/>
            </a:pPr>
            <a:r>
              <a:rPr lang="en-US" sz="1000" b="1" u="sng" dirty="0">
                <a:solidFill>
                  <a:schemeClr val="dk1"/>
                </a:solidFill>
                <a:latin typeface="Raleway"/>
                <a:ea typeface="Raleway"/>
                <a:cs typeface="Raleway"/>
                <a:sym typeface="Raleway"/>
              </a:rPr>
              <a:t>AI Algorithm Selection:</a:t>
            </a:r>
            <a:r>
              <a:rPr lang="en-US" sz="1000" b="1" dirty="0">
                <a:solidFill>
                  <a:schemeClr val="dk1"/>
                </a:solidFill>
                <a:latin typeface="Raleway"/>
                <a:ea typeface="Raleway"/>
                <a:cs typeface="Raleway"/>
                <a:sym typeface="Raleway"/>
              </a:rPr>
              <a:t> </a:t>
            </a:r>
            <a:r>
              <a:rPr lang="en-US" sz="1000" dirty="0">
                <a:solidFill>
                  <a:schemeClr val="dk1"/>
                </a:solidFill>
                <a:latin typeface="Raleway"/>
                <a:ea typeface="Raleway"/>
                <a:cs typeface="Raleway"/>
                <a:sym typeface="Raleway"/>
              </a:rPr>
              <a:t>Choose which AI algorithm will control the AI players.</a:t>
            </a:r>
          </a:p>
          <a:p>
            <a:pPr marL="285750" lvl="0" indent="-285750" algn="l" rtl="0">
              <a:spcBef>
                <a:spcPts val="0"/>
              </a:spcBef>
              <a:spcAft>
                <a:spcPts val="0"/>
              </a:spcAft>
              <a:buFont typeface="Wingdings" panose="05000000000000000000" pitchFamily="2" charset="2"/>
              <a:buChar char="q"/>
            </a:pPr>
            <a:r>
              <a:rPr lang="en-US" sz="1000" b="1" u="sng" dirty="0">
                <a:solidFill>
                  <a:schemeClr val="dk1"/>
                </a:solidFill>
                <a:latin typeface="Raleway"/>
                <a:ea typeface="Raleway"/>
                <a:cs typeface="Raleway"/>
                <a:sym typeface="Raleway"/>
              </a:rPr>
              <a:t>Player Configuration:</a:t>
            </a:r>
            <a:r>
              <a:rPr lang="en-US" sz="1000" b="1" dirty="0">
                <a:solidFill>
                  <a:schemeClr val="dk1"/>
                </a:solidFill>
                <a:latin typeface="Raleway"/>
                <a:ea typeface="Raleway"/>
                <a:cs typeface="Raleway"/>
                <a:sym typeface="Raleway"/>
              </a:rPr>
              <a:t> </a:t>
            </a:r>
            <a:r>
              <a:rPr lang="en-US" sz="1000" dirty="0">
                <a:solidFill>
                  <a:schemeClr val="dk1"/>
                </a:solidFill>
                <a:latin typeface="Raleway"/>
                <a:ea typeface="Raleway"/>
                <a:cs typeface="Raleway"/>
                <a:sym typeface="Raleway"/>
              </a:rPr>
              <a:t>Designate each player as either a human or an AI agent.</a:t>
            </a:r>
          </a:p>
          <a:p>
            <a:pPr marL="285750" lvl="0" indent="-285750" algn="l" rtl="0">
              <a:spcBef>
                <a:spcPts val="0"/>
              </a:spcBef>
              <a:spcAft>
                <a:spcPts val="0"/>
              </a:spcAft>
              <a:buFont typeface="Wingdings" panose="05000000000000000000" pitchFamily="2" charset="2"/>
              <a:buChar char="q"/>
            </a:pPr>
            <a:endParaRPr lang="en-US" sz="1000"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000" b="1" dirty="0">
                <a:solidFill>
                  <a:schemeClr val="dk1"/>
                </a:solidFill>
                <a:latin typeface="Raleway"/>
                <a:ea typeface="Raleway"/>
                <a:cs typeface="Raleway"/>
                <a:sym typeface="Raleway"/>
              </a:rPr>
              <a:t>Switching Players:</a:t>
            </a:r>
          </a:p>
          <a:p>
            <a:pPr marL="285750" lvl="0" indent="-285750" algn="l" rtl="0">
              <a:spcBef>
                <a:spcPts val="0"/>
              </a:spcBef>
              <a:spcAft>
                <a:spcPts val="0"/>
              </a:spcAft>
              <a:buFont typeface="Wingdings" panose="05000000000000000000" pitchFamily="2" charset="2"/>
              <a:buChar char="q"/>
            </a:pPr>
            <a:r>
              <a:rPr lang="en-US" sz="1000" b="1" u="sng" dirty="0">
                <a:solidFill>
                  <a:schemeClr val="dk1"/>
                </a:solidFill>
                <a:latin typeface="Raleway"/>
                <a:ea typeface="Raleway"/>
                <a:cs typeface="Raleway"/>
                <a:sym typeface="Raleway"/>
              </a:rPr>
              <a:t>Dynamic Switching: </a:t>
            </a:r>
            <a:r>
              <a:rPr lang="en-US" sz="1000" dirty="0">
                <a:solidFill>
                  <a:schemeClr val="dk1"/>
                </a:solidFill>
                <a:latin typeface="Raleway"/>
                <a:ea typeface="Raleway"/>
                <a:cs typeface="Raleway"/>
                <a:sym typeface="Raleway"/>
              </a:rPr>
              <a:t>Allows users to switch between human and AI players at any point during the game.</a:t>
            </a:r>
          </a:p>
          <a:p>
            <a:pPr marL="285750" lvl="0" indent="-285750" algn="l" rtl="0">
              <a:spcBef>
                <a:spcPts val="0"/>
              </a:spcBef>
              <a:spcAft>
                <a:spcPts val="0"/>
              </a:spcAft>
              <a:buFont typeface="Wingdings" panose="05000000000000000000" pitchFamily="2" charset="2"/>
              <a:buChar char="q"/>
            </a:pPr>
            <a:r>
              <a:rPr lang="en-US" sz="1000" b="1" u="sng" dirty="0">
                <a:solidFill>
                  <a:schemeClr val="dk1"/>
                </a:solidFill>
                <a:latin typeface="Raleway"/>
                <a:ea typeface="Raleway"/>
                <a:cs typeface="Raleway"/>
                <a:sym typeface="Raleway"/>
              </a:rPr>
              <a:t>Testing Scenarios: </a:t>
            </a:r>
            <a:r>
              <a:rPr lang="en-US" sz="1000" dirty="0">
                <a:solidFill>
                  <a:schemeClr val="dk1"/>
                </a:solidFill>
                <a:latin typeface="Raleway"/>
                <a:ea typeface="Raleway"/>
                <a:cs typeface="Raleway"/>
                <a:sym typeface="Raleway"/>
              </a:rPr>
              <a:t>Useful for observing how AI responds to different board configurations set up by human players.</a:t>
            </a:r>
          </a:p>
          <a:p>
            <a:pPr marL="285750" lvl="0" indent="-285750" algn="l" rtl="0">
              <a:spcBef>
                <a:spcPts val="0"/>
              </a:spcBef>
              <a:spcAft>
                <a:spcPts val="0"/>
              </a:spcAft>
              <a:buFont typeface="Arial" panose="020B0604020202020204" pitchFamily="34" charset="0"/>
              <a:buChar char="•"/>
            </a:pPr>
            <a:endParaRPr lang="en-US" sz="1000"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000" b="1" dirty="0">
                <a:solidFill>
                  <a:schemeClr val="dk1"/>
                </a:solidFill>
                <a:latin typeface="Raleway"/>
                <a:ea typeface="Raleway"/>
                <a:cs typeface="Raleway"/>
                <a:sym typeface="Raleway"/>
              </a:rPr>
              <a:t>Initial Configuration:</a:t>
            </a:r>
          </a:p>
          <a:p>
            <a:pPr marL="285750" lvl="0" indent="-285750" algn="l" rtl="0">
              <a:spcBef>
                <a:spcPts val="0"/>
              </a:spcBef>
              <a:spcAft>
                <a:spcPts val="0"/>
              </a:spcAft>
              <a:buFont typeface="Wingdings" panose="05000000000000000000" pitchFamily="2" charset="2"/>
              <a:buChar char="q"/>
            </a:pPr>
            <a:r>
              <a:rPr lang="en-US" sz="1000" b="1" u="sng" dirty="0">
                <a:solidFill>
                  <a:schemeClr val="dk1"/>
                </a:solidFill>
                <a:latin typeface="Raleway"/>
                <a:ea typeface="Raleway"/>
                <a:cs typeface="Raleway"/>
                <a:sym typeface="Raleway"/>
              </a:rPr>
              <a:t>Starting Position: </a:t>
            </a:r>
            <a:r>
              <a:rPr lang="en-US" sz="1000" dirty="0">
                <a:solidFill>
                  <a:schemeClr val="dk1"/>
                </a:solidFill>
                <a:latin typeface="Raleway"/>
                <a:ea typeface="Raleway"/>
                <a:cs typeface="Raleway"/>
                <a:sym typeface="Raleway"/>
              </a:rPr>
              <a:t>The game begins with an empty board with 42 empty squares.</a:t>
            </a:r>
          </a:p>
          <a:p>
            <a:pPr marL="285750" lvl="0" indent="-285750" algn="l" rtl="0">
              <a:spcBef>
                <a:spcPts val="0"/>
              </a:spcBef>
              <a:spcAft>
                <a:spcPts val="0"/>
              </a:spcAft>
              <a:buFont typeface="Wingdings" panose="05000000000000000000" pitchFamily="2" charset="2"/>
              <a:buChar char="q"/>
            </a:pPr>
            <a:r>
              <a:rPr lang="en-US" sz="1000" b="1" u="sng" dirty="0">
                <a:solidFill>
                  <a:schemeClr val="dk1"/>
                </a:solidFill>
                <a:latin typeface="Raleway"/>
                <a:ea typeface="Raleway"/>
                <a:cs typeface="Raleway"/>
                <a:sym typeface="Raleway"/>
              </a:rPr>
              <a:t>Turn-Based Play: </a:t>
            </a:r>
            <a:r>
              <a:rPr lang="en-US" sz="1000" dirty="0">
                <a:solidFill>
                  <a:schemeClr val="dk1"/>
                </a:solidFill>
                <a:latin typeface="Raleway"/>
                <a:ea typeface="Raleway"/>
                <a:cs typeface="Raleway"/>
                <a:sym typeface="Raleway"/>
              </a:rPr>
              <a:t>Players take alternating turns to drop pieces into one of the seven columns.</a:t>
            </a:r>
          </a:p>
          <a:p>
            <a:pPr marL="285750" lvl="0" indent="-285750" algn="l" rtl="0">
              <a:spcBef>
                <a:spcPts val="0"/>
              </a:spcBef>
              <a:spcAft>
                <a:spcPts val="0"/>
              </a:spcAft>
              <a:buFont typeface="Arial" panose="020B0604020202020204" pitchFamily="34" charset="0"/>
              <a:buChar char="•"/>
            </a:pPr>
            <a:endParaRPr lang="en-US" sz="1000"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000" b="1" dirty="0">
                <a:solidFill>
                  <a:schemeClr val="dk1"/>
                </a:solidFill>
                <a:latin typeface="Raleway"/>
                <a:ea typeface="Raleway"/>
                <a:cs typeface="Raleway"/>
                <a:sym typeface="Raleway"/>
              </a:rPr>
              <a:t>User Interaction:</a:t>
            </a:r>
          </a:p>
          <a:p>
            <a:pPr marL="285750" lvl="0" indent="-285750" algn="l" rtl="0">
              <a:spcBef>
                <a:spcPts val="0"/>
              </a:spcBef>
              <a:spcAft>
                <a:spcPts val="0"/>
              </a:spcAft>
              <a:buFont typeface="Wingdings" panose="05000000000000000000" pitchFamily="2" charset="2"/>
              <a:buChar char="q"/>
            </a:pPr>
            <a:r>
              <a:rPr lang="en-US" sz="1000" b="1" u="sng" dirty="0">
                <a:solidFill>
                  <a:schemeClr val="dk1"/>
                </a:solidFill>
                <a:latin typeface="Raleway"/>
                <a:ea typeface="Raleway"/>
                <a:cs typeface="Raleway"/>
                <a:sym typeface="Raleway"/>
              </a:rPr>
              <a:t>Move Execution</a:t>
            </a:r>
            <a:r>
              <a:rPr lang="en-US" sz="1000" u="sng" dirty="0">
                <a:solidFill>
                  <a:schemeClr val="dk1"/>
                </a:solidFill>
                <a:latin typeface="Raleway"/>
                <a:ea typeface="Raleway"/>
                <a:cs typeface="Raleway"/>
                <a:sym typeface="Raleway"/>
              </a:rPr>
              <a:t>: </a:t>
            </a:r>
            <a:r>
              <a:rPr lang="en-US" sz="1000" dirty="0">
                <a:solidFill>
                  <a:schemeClr val="dk1"/>
                </a:solidFill>
                <a:latin typeface="Raleway"/>
                <a:ea typeface="Raleway"/>
                <a:cs typeface="Raleway"/>
                <a:sym typeface="Raleway"/>
              </a:rPr>
              <a:t>Human players make their moves by clicking the button above the desired column, which then drops a piece into the column.</a:t>
            </a:r>
          </a:p>
          <a:p>
            <a:pPr marL="285750" lvl="0" indent="-285750" algn="l" rtl="0">
              <a:spcBef>
                <a:spcPts val="0"/>
              </a:spcBef>
              <a:spcAft>
                <a:spcPts val="0"/>
              </a:spcAft>
              <a:buFont typeface="Wingdings" panose="05000000000000000000" pitchFamily="2" charset="2"/>
              <a:buChar char="q"/>
            </a:pPr>
            <a:r>
              <a:rPr lang="en-US" sz="1000" b="1" u="sng" dirty="0">
                <a:solidFill>
                  <a:schemeClr val="dk1"/>
                </a:solidFill>
                <a:latin typeface="Raleway"/>
                <a:ea typeface="Raleway"/>
                <a:cs typeface="Raleway"/>
                <a:sym typeface="Raleway"/>
              </a:rPr>
              <a:t>Real-Life Simulation: </a:t>
            </a:r>
            <a:r>
              <a:rPr lang="en-US" sz="1000" dirty="0">
                <a:solidFill>
                  <a:schemeClr val="dk1"/>
                </a:solidFill>
                <a:latin typeface="Raleway"/>
                <a:ea typeface="Raleway"/>
                <a:cs typeface="Raleway"/>
                <a:sym typeface="Raleway"/>
              </a:rPr>
              <a:t>This button-based interaction mirrors the real-life gameplay of Connect-Four, where pieces are dropped from the top of the board.</a:t>
            </a:r>
            <a:endParaRPr lang="en-IN" sz="1000" dirty="0">
              <a:solidFill>
                <a:schemeClr val="dk1"/>
              </a:solidFill>
              <a:latin typeface="Raleway"/>
              <a:ea typeface="Raleway"/>
              <a:cs typeface="Raleway"/>
              <a:sym typeface="Raleway"/>
            </a:endParaRPr>
          </a:p>
        </p:txBody>
      </p:sp>
      <p:pic>
        <p:nvPicPr>
          <p:cNvPr id="14" name="Picture 13" descr="A red circle with black background&#10;&#10;Description automatically generated">
            <a:extLst>
              <a:ext uri="{FF2B5EF4-FFF2-40B4-BE49-F238E27FC236}">
                <a16:creationId xmlns:a16="http://schemas.microsoft.com/office/drawing/2014/main" id="{83AAA1D4-41AD-EA86-81C1-3436A121D7AD}"/>
              </a:ext>
            </a:extLst>
          </p:cNvPr>
          <p:cNvPicPr>
            <a:picLocks noChangeAspect="1"/>
          </p:cNvPicPr>
          <p:nvPr/>
        </p:nvPicPr>
        <p:blipFill>
          <a:blip r:embed="rId2"/>
          <a:stretch>
            <a:fillRect/>
          </a:stretch>
        </p:blipFill>
        <p:spPr>
          <a:xfrm>
            <a:off x="7565060" y="394918"/>
            <a:ext cx="306414" cy="306414"/>
          </a:xfrm>
          <a:prstGeom prst="rect">
            <a:avLst/>
          </a:prstGeom>
        </p:spPr>
      </p:pic>
      <p:pic>
        <p:nvPicPr>
          <p:cNvPr id="15" name="Picture 14" descr="A red circle with black background&#10;&#10;Description automatically generated">
            <a:extLst>
              <a:ext uri="{FF2B5EF4-FFF2-40B4-BE49-F238E27FC236}">
                <a16:creationId xmlns:a16="http://schemas.microsoft.com/office/drawing/2014/main" id="{EFED6093-8199-53AA-6C39-6F9C2D73E217}"/>
              </a:ext>
            </a:extLst>
          </p:cNvPr>
          <p:cNvPicPr>
            <a:picLocks noChangeAspect="1"/>
          </p:cNvPicPr>
          <p:nvPr/>
        </p:nvPicPr>
        <p:blipFill>
          <a:blip r:embed="rId2"/>
          <a:stretch>
            <a:fillRect/>
          </a:stretch>
        </p:blipFill>
        <p:spPr>
          <a:xfrm>
            <a:off x="7903430" y="394918"/>
            <a:ext cx="306414" cy="306414"/>
          </a:xfrm>
          <a:prstGeom prst="rect">
            <a:avLst/>
          </a:prstGeom>
        </p:spPr>
      </p:pic>
      <p:pic>
        <p:nvPicPr>
          <p:cNvPr id="16" name="Picture 15" descr="A red circle with black background&#10;&#10;Description automatically generated">
            <a:extLst>
              <a:ext uri="{FF2B5EF4-FFF2-40B4-BE49-F238E27FC236}">
                <a16:creationId xmlns:a16="http://schemas.microsoft.com/office/drawing/2014/main" id="{58A517EF-8FB9-9669-87CC-33CBB0E214CE}"/>
              </a:ext>
            </a:extLst>
          </p:cNvPr>
          <p:cNvPicPr>
            <a:picLocks noChangeAspect="1"/>
          </p:cNvPicPr>
          <p:nvPr/>
        </p:nvPicPr>
        <p:blipFill>
          <a:blip r:embed="rId2"/>
          <a:stretch>
            <a:fillRect/>
          </a:stretch>
        </p:blipFill>
        <p:spPr>
          <a:xfrm>
            <a:off x="8241800" y="394918"/>
            <a:ext cx="306414" cy="306414"/>
          </a:xfrm>
          <a:prstGeom prst="rect">
            <a:avLst/>
          </a:prstGeom>
        </p:spPr>
      </p:pic>
      <p:pic>
        <p:nvPicPr>
          <p:cNvPr id="17" name="Picture 16" descr="A red circle with black background&#10;&#10;Description automatically generated">
            <a:extLst>
              <a:ext uri="{FF2B5EF4-FFF2-40B4-BE49-F238E27FC236}">
                <a16:creationId xmlns:a16="http://schemas.microsoft.com/office/drawing/2014/main" id="{08BD8C4C-5391-6504-E641-483B5C4384DA}"/>
              </a:ext>
            </a:extLst>
          </p:cNvPr>
          <p:cNvPicPr>
            <a:picLocks noChangeAspect="1"/>
          </p:cNvPicPr>
          <p:nvPr/>
        </p:nvPicPr>
        <p:blipFill>
          <a:blip r:embed="rId2"/>
          <a:stretch>
            <a:fillRect/>
          </a:stretch>
        </p:blipFill>
        <p:spPr>
          <a:xfrm>
            <a:off x="7226690" y="394918"/>
            <a:ext cx="306414" cy="30641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29DD3E77-23F6-F227-11F5-6D0949762CC4}"/>
              </a:ext>
            </a:extLst>
          </p:cNvPr>
          <p:cNvPicPr>
            <a:picLocks noChangeAspect="1"/>
          </p:cNvPicPr>
          <p:nvPr/>
        </p:nvPicPr>
        <p:blipFill>
          <a:blip r:embed="rId3"/>
          <a:stretch>
            <a:fillRect/>
          </a:stretch>
        </p:blipFill>
        <p:spPr>
          <a:xfrm>
            <a:off x="1076985" y="4511992"/>
            <a:ext cx="350144" cy="3501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F29011F8-FD90-18A4-94C4-2843834B196D}"/>
              </a:ext>
            </a:extLst>
          </p:cNvPr>
          <p:cNvPicPr>
            <a:picLocks noChangeAspect="1"/>
          </p:cNvPicPr>
          <p:nvPr/>
        </p:nvPicPr>
        <p:blipFill>
          <a:blip r:embed="rId3"/>
          <a:stretch>
            <a:fillRect/>
          </a:stretch>
        </p:blipFill>
        <p:spPr>
          <a:xfrm>
            <a:off x="654216" y="4507838"/>
            <a:ext cx="350144" cy="3501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7232BFD8-3409-1AD8-AF23-FE4172D419EA}"/>
              </a:ext>
            </a:extLst>
          </p:cNvPr>
          <p:cNvPicPr>
            <a:picLocks noChangeAspect="1"/>
          </p:cNvPicPr>
          <p:nvPr/>
        </p:nvPicPr>
        <p:blipFill>
          <a:blip r:embed="rId3"/>
          <a:stretch>
            <a:fillRect/>
          </a:stretch>
        </p:blipFill>
        <p:spPr>
          <a:xfrm>
            <a:off x="1499634" y="4507838"/>
            <a:ext cx="350144" cy="350144"/>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D4CC5AE-1F8A-5080-21EA-19DC12E1B8B5}"/>
              </a:ext>
            </a:extLst>
          </p:cNvPr>
          <p:cNvPicPr>
            <a:picLocks noChangeAspect="1"/>
          </p:cNvPicPr>
          <p:nvPr/>
        </p:nvPicPr>
        <p:blipFill>
          <a:blip r:embed="rId3"/>
          <a:stretch>
            <a:fillRect/>
          </a:stretch>
        </p:blipFill>
        <p:spPr>
          <a:xfrm>
            <a:off x="1913332" y="4507838"/>
            <a:ext cx="350144" cy="350144"/>
          </a:xfrm>
          <a:prstGeom prst="rect">
            <a:avLst/>
          </a:prstGeom>
        </p:spPr>
      </p:pic>
    </p:spTree>
    <p:extLst>
      <p:ext uri="{BB962C8B-B14F-4D97-AF65-F5344CB8AC3E}">
        <p14:creationId xmlns:p14="http://schemas.microsoft.com/office/powerpoint/2010/main" val="2328782348"/>
      </p:ext>
    </p:extLst>
  </p:cSld>
  <p:clrMapOvr>
    <a:masterClrMapping/>
  </p:clrMapOvr>
</p:sld>
</file>

<file path=ppt/theme/theme1.xml><?xml version="1.0" encoding="utf-8"?>
<a:theme xmlns:a="http://schemas.openxmlformats.org/drawingml/2006/main" name="Chess Design Portfolio by Slidesgo">
  <a:themeElements>
    <a:clrScheme name="Simple Light">
      <a:dk1>
        <a:srgbClr val="2B2B2B"/>
      </a:dk1>
      <a:lt1>
        <a:srgbClr val="FFFFFF"/>
      </a:lt1>
      <a:dk2>
        <a:srgbClr val="ED4833"/>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1028</Words>
  <Application>Microsoft Office PowerPoint</Application>
  <PresentationFormat>On-screen Show (16:9)</PresentationFormat>
  <Paragraphs>93</Paragraphs>
  <Slides>11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Bree Serif</vt:lpstr>
      <vt:lpstr>Wingdings</vt:lpstr>
      <vt:lpstr>Raleway</vt:lpstr>
      <vt:lpstr>Chess Design Portfolio by Slidesgo</vt:lpstr>
      <vt:lpstr>Applied  System Software</vt:lpstr>
      <vt:lpstr>Contents of this template</vt:lpstr>
      <vt:lpstr>Goal</vt:lpstr>
      <vt:lpstr>PEAS Description</vt:lpstr>
      <vt:lpstr>Rules of the game</vt:lpstr>
      <vt:lpstr>Rules of the game</vt:lpstr>
      <vt:lpstr>Rules of the game</vt:lpstr>
      <vt:lpstr>Game Complexity</vt:lpstr>
      <vt:lpstr>Interface Overview</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System Software</dc:title>
  <cp:lastModifiedBy>Mohamed Akbar</cp:lastModifiedBy>
  <cp:revision>2</cp:revision>
  <dcterms:modified xsi:type="dcterms:W3CDTF">2024-05-21T09:23:53Z</dcterms:modified>
</cp:coreProperties>
</file>